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59" r:id="rId4"/>
    <p:sldId id="260" r:id="rId5"/>
    <p:sldId id="261" r:id="rId6"/>
    <p:sldId id="263" r:id="rId7"/>
    <p:sldId id="257" r:id="rId8"/>
    <p:sldId id="264" r:id="rId9"/>
    <p:sldId id="265" r:id="rId10"/>
    <p:sldId id="262" r:id="rId11"/>
    <p:sldId id="269" r:id="rId12"/>
    <p:sldId id="268" r:id="rId13"/>
    <p:sldId id="267"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5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showGuides="1">
      <p:cViewPr varScale="1">
        <p:scale>
          <a:sx n="128" d="100"/>
          <a:sy n="128" d="100"/>
        </p:scale>
        <p:origin x="340" y="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1261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07640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9410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50983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0613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9292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3373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9705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381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614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43988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10/26/2020</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95509554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www.forces.net/news/operation-michael-how-germany-tried-win-wwi" TargetMode="External"/><Relationship Id="rId2" Type="http://schemas.openxmlformats.org/officeDocument/2006/relationships/hyperlink" Target="https://apps.dtic.mil/dtic/tr/fulltext/u2/a273082.pdf" TargetMode="External"/><Relationship Id="rId1" Type="http://schemas.openxmlformats.org/officeDocument/2006/relationships/slideLayout" Target="../slideLayouts/slideLayout6.xml"/><Relationship Id="rId5" Type="http://schemas.openxmlformats.org/officeDocument/2006/relationships/hyperlink" Target="https://academic-eb-com.ezproxy.lib.gla.ac.uk/levels/collegiate/article/Second-Battle-of-the-Somme/68665" TargetMode="External"/><Relationship Id="rId4" Type="http://schemas.openxmlformats.org/officeDocument/2006/relationships/hyperlink" Target="http://www.awm.gov.au/visit/exhibitions/1918/battles/michae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59F798-DD45-41EF-A5BA-5F8FBE637F7C}"/>
              </a:ext>
            </a:extLst>
          </p:cNvPr>
          <p:cNvSpPr>
            <a:spLocks noGrp="1"/>
          </p:cNvSpPr>
          <p:nvPr>
            <p:ph type="subTitle" idx="1"/>
          </p:nvPr>
        </p:nvSpPr>
        <p:spPr>
          <a:xfrm>
            <a:off x="256761" y="732182"/>
            <a:ext cx="4177716" cy="1066800"/>
          </a:xfrm>
        </p:spPr>
        <p:txBody>
          <a:bodyPr>
            <a:normAutofit/>
          </a:bodyPr>
          <a:lstStyle/>
          <a:p>
            <a:pPr algn="l"/>
            <a:r>
              <a:rPr lang="en-US" sz="2200" b="1" i="0" dirty="0">
                <a:solidFill>
                  <a:srgbClr val="666666"/>
                </a:solidFill>
                <a:effectLst/>
              </a:rPr>
              <a:t>Mod, Sim&amp;Military Gaming</a:t>
            </a:r>
          </a:p>
          <a:p>
            <a:pPr algn="l"/>
            <a:r>
              <a:rPr lang="en-US" sz="2200" b="1" i="0" dirty="0">
                <a:solidFill>
                  <a:srgbClr val="666666"/>
                </a:solidFill>
                <a:effectLst/>
              </a:rPr>
              <a:t>INTA-6742-OCY</a:t>
            </a:r>
          </a:p>
        </p:txBody>
      </p:sp>
      <p:sp>
        <p:nvSpPr>
          <p:cNvPr id="25" name="Rectangle 10">
            <a:extLst>
              <a:ext uri="{FF2B5EF4-FFF2-40B4-BE49-F238E27FC236}">
                <a16:creationId xmlns:a16="http://schemas.microsoft.com/office/drawing/2014/main" id="{50F155B6-ACA8-4C58-AAB6-CAFC981FF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96" y="0"/>
            <a:ext cx="6098204" cy="6882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1428"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hape&#10;&#10;Description automatically generated">
            <a:extLst>
              <a:ext uri="{FF2B5EF4-FFF2-40B4-BE49-F238E27FC236}">
                <a16:creationId xmlns:a16="http://schemas.microsoft.com/office/drawing/2014/main" id="{5F95B5C9-FF28-4591-BF60-77293733419C}"/>
              </a:ext>
            </a:extLst>
          </p:cNvPr>
          <p:cNvPicPr>
            <a:picLocks noChangeAspect="1"/>
          </p:cNvPicPr>
          <p:nvPr/>
        </p:nvPicPr>
        <p:blipFill>
          <a:blip r:embed="rId2"/>
          <a:stretch>
            <a:fillRect/>
          </a:stretch>
        </p:blipFill>
        <p:spPr>
          <a:xfrm>
            <a:off x="84483" y="5857708"/>
            <a:ext cx="2743200" cy="635170"/>
          </a:xfrm>
          <a:prstGeom prst="rect">
            <a:avLst/>
          </a:prstGeom>
        </p:spPr>
      </p:pic>
      <p:pic>
        <p:nvPicPr>
          <p:cNvPr id="7" name="Picture 4" descr="A group of people standing next to a horse&#10;&#10;Description automatically generated">
            <a:extLst>
              <a:ext uri="{FF2B5EF4-FFF2-40B4-BE49-F238E27FC236}">
                <a16:creationId xmlns:a16="http://schemas.microsoft.com/office/drawing/2014/main" id="{D48A4A6B-3155-45B4-BA6D-11FFDD71A5C1}"/>
              </a:ext>
            </a:extLst>
          </p:cNvPr>
          <p:cNvPicPr>
            <a:picLocks noChangeAspect="1"/>
          </p:cNvPicPr>
          <p:nvPr/>
        </p:nvPicPr>
        <p:blipFill>
          <a:blip r:embed="rId3"/>
          <a:stretch>
            <a:fillRect/>
          </a:stretch>
        </p:blipFill>
        <p:spPr>
          <a:xfrm>
            <a:off x="4492455" y="-14057"/>
            <a:ext cx="7757523" cy="4783444"/>
          </a:xfrm>
          <a:prstGeom prst="rect">
            <a:avLst/>
          </a:prstGeom>
        </p:spPr>
      </p:pic>
      <p:sp>
        <p:nvSpPr>
          <p:cNvPr id="120" name="TextBox 119">
            <a:extLst>
              <a:ext uri="{FF2B5EF4-FFF2-40B4-BE49-F238E27FC236}">
                <a16:creationId xmlns:a16="http://schemas.microsoft.com/office/drawing/2014/main" id="{4D08B171-B2B6-4055-9CC5-4857CDBD7F54}"/>
              </a:ext>
            </a:extLst>
          </p:cNvPr>
          <p:cNvSpPr txBox="1"/>
          <p:nvPr/>
        </p:nvSpPr>
        <p:spPr>
          <a:xfrm>
            <a:off x="84483" y="2019918"/>
            <a:ext cx="4295594" cy="1877437"/>
          </a:xfrm>
          <a:prstGeom prst="rect">
            <a:avLst/>
          </a:prstGeom>
          <a:noFill/>
        </p:spPr>
        <p:txBody>
          <a:bodyPr wrap="square">
            <a:spAutoFit/>
          </a:bodyPr>
          <a:lstStyle/>
          <a:p>
            <a:pPr algn="ctr"/>
            <a:r>
              <a:rPr lang="en-US" sz="4400" b="1" dirty="0">
                <a:solidFill>
                  <a:schemeClr val="tx1">
                    <a:alpha val="56000"/>
                  </a:schemeClr>
                </a:solidFill>
                <a:ea typeface="Microsoft Sans Serif"/>
                <a:cs typeface="Microsoft Sans Serif"/>
              </a:rPr>
              <a:t>Group 1</a:t>
            </a:r>
          </a:p>
          <a:p>
            <a:pPr algn="ctr"/>
            <a:r>
              <a:rPr lang="en-US" sz="1800" b="1" dirty="0">
                <a:solidFill>
                  <a:schemeClr val="accent3">
                    <a:lumMod val="75000"/>
                  </a:schemeClr>
                </a:solidFill>
                <a:ea typeface="+mj-lt"/>
                <a:cs typeface="+mj-lt"/>
              </a:rPr>
              <a:t>Bisi Adedokun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Rakesh Baboeram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Bryan Dobbs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Jim Webb</a:t>
            </a:r>
            <a:endParaRPr lang="en-US" dirty="0">
              <a:solidFill>
                <a:schemeClr val="accent3">
                  <a:lumMod val="75000"/>
                </a:schemeClr>
              </a:solidFill>
            </a:endParaRPr>
          </a:p>
        </p:txBody>
      </p:sp>
      <p:sp>
        <p:nvSpPr>
          <p:cNvPr id="122" name="TextBox 121">
            <a:extLst>
              <a:ext uri="{FF2B5EF4-FFF2-40B4-BE49-F238E27FC236}">
                <a16:creationId xmlns:a16="http://schemas.microsoft.com/office/drawing/2014/main" id="{2AD42318-CF31-4A81-9F28-32A579F71C28}"/>
              </a:ext>
            </a:extLst>
          </p:cNvPr>
          <p:cNvSpPr txBox="1"/>
          <p:nvPr/>
        </p:nvSpPr>
        <p:spPr>
          <a:xfrm>
            <a:off x="6124510" y="5195746"/>
            <a:ext cx="6125468" cy="1569660"/>
          </a:xfrm>
          <a:prstGeom prst="rect">
            <a:avLst/>
          </a:prstGeom>
          <a:noFill/>
        </p:spPr>
        <p:txBody>
          <a:bodyPr wrap="square">
            <a:spAutoFit/>
          </a:bodyPr>
          <a:lstStyle/>
          <a:p>
            <a:pPr algn="ctr"/>
            <a:r>
              <a:rPr lang="en-US" sz="3200" dirty="0">
                <a:solidFill>
                  <a:schemeClr val="bg1"/>
                </a:solidFill>
              </a:rPr>
              <a:t>Operation Michael </a:t>
            </a:r>
          </a:p>
          <a:p>
            <a:pPr algn="ctr"/>
            <a:r>
              <a:rPr lang="en-US" sz="3200" dirty="0">
                <a:solidFill>
                  <a:schemeClr val="bg1"/>
                </a:solidFill>
              </a:rPr>
              <a:t>Second Battle of the Somme</a:t>
            </a:r>
          </a:p>
          <a:p>
            <a:pPr algn="ctr"/>
            <a:r>
              <a:rPr lang="en-US" sz="3200" dirty="0">
                <a:solidFill>
                  <a:schemeClr val="bg1"/>
                </a:solidFill>
              </a:rPr>
              <a:t>1918 (03/21 - 05/09)</a:t>
            </a:r>
            <a:endParaRPr lang="en-US" sz="3200" dirty="0"/>
          </a:p>
        </p:txBody>
      </p:sp>
      <p:sp>
        <p:nvSpPr>
          <p:cNvPr id="126" name="TextBox 125">
            <a:extLst>
              <a:ext uri="{FF2B5EF4-FFF2-40B4-BE49-F238E27FC236}">
                <a16:creationId xmlns:a16="http://schemas.microsoft.com/office/drawing/2014/main" id="{204C50DF-15F0-407A-BD39-31748A5C1BF2}"/>
              </a:ext>
            </a:extLst>
          </p:cNvPr>
          <p:cNvSpPr txBox="1"/>
          <p:nvPr/>
        </p:nvSpPr>
        <p:spPr>
          <a:xfrm>
            <a:off x="291548" y="4235389"/>
            <a:ext cx="4295594" cy="707886"/>
          </a:xfrm>
          <a:prstGeom prst="rect">
            <a:avLst/>
          </a:prstGeom>
          <a:noFill/>
        </p:spPr>
        <p:txBody>
          <a:bodyPr wrap="square">
            <a:spAutoFit/>
          </a:bodyPr>
          <a:lstStyle/>
          <a:p>
            <a:pPr algn="ctr"/>
            <a:r>
              <a:rPr lang="en-US" sz="2000" b="1" dirty="0">
                <a:solidFill>
                  <a:schemeClr val="tx1">
                    <a:alpha val="56000"/>
                  </a:schemeClr>
                </a:solidFill>
                <a:ea typeface="Microsoft Sans Serif"/>
                <a:cs typeface="Microsoft Sans Serif"/>
              </a:rPr>
              <a:t>Operation Michael Model Development Presentation</a:t>
            </a:r>
            <a:endParaRPr lang="en-US" sz="2000" dirty="0">
              <a:solidFill>
                <a:schemeClr val="accent3">
                  <a:lumMod val="75000"/>
                </a:schemeClr>
              </a:solidFill>
            </a:endParaRPr>
          </a:p>
        </p:txBody>
      </p:sp>
    </p:spTree>
    <p:extLst>
      <p:ext uri="{BB962C8B-B14F-4D97-AF65-F5344CB8AC3E}">
        <p14:creationId xmlns:p14="http://schemas.microsoft.com/office/powerpoint/2010/main" val="287560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Agent Behavior Examples</a:t>
            </a:r>
          </a:p>
        </p:txBody>
      </p:sp>
      <p:grpSp>
        <p:nvGrpSpPr>
          <p:cNvPr id="14" name="Group 13">
            <a:extLst>
              <a:ext uri="{FF2B5EF4-FFF2-40B4-BE49-F238E27FC236}">
                <a16:creationId xmlns:a16="http://schemas.microsoft.com/office/drawing/2014/main" id="{8586AFAF-62AE-4E52-9009-BA5475EC6B7E}"/>
              </a:ext>
            </a:extLst>
          </p:cNvPr>
          <p:cNvGrpSpPr/>
          <p:nvPr/>
        </p:nvGrpSpPr>
        <p:grpSpPr>
          <a:xfrm>
            <a:off x="1311573" y="1657732"/>
            <a:ext cx="4463302" cy="3867449"/>
            <a:chOff x="1362635" y="1115662"/>
            <a:chExt cx="4463302" cy="3867449"/>
          </a:xfrm>
        </p:grpSpPr>
        <p:pic>
          <p:nvPicPr>
            <p:cNvPr id="15" name="Picture 3" descr="Diagram&#10;&#10;Description automatically generated">
              <a:extLst>
                <a:ext uri="{FF2B5EF4-FFF2-40B4-BE49-F238E27FC236}">
                  <a16:creationId xmlns:a16="http://schemas.microsoft.com/office/drawing/2014/main" id="{D6789E62-09CE-407E-B431-B9563973BF16}"/>
                </a:ext>
              </a:extLst>
            </p:cNvPr>
            <p:cNvPicPr>
              <a:picLocks noChangeAspect="1"/>
            </p:cNvPicPr>
            <p:nvPr/>
          </p:nvPicPr>
          <p:blipFill>
            <a:blip r:embed="rId2"/>
            <a:stretch>
              <a:fillRect/>
            </a:stretch>
          </p:blipFill>
          <p:spPr>
            <a:xfrm>
              <a:off x="1362636" y="1115662"/>
              <a:ext cx="4457700" cy="1836410"/>
            </a:xfrm>
            <a:prstGeom prst="rect">
              <a:avLst/>
            </a:prstGeom>
          </p:spPr>
        </p:pic>
        <p:pic>
          <p:nvPicPr>
            <p:cNvPr id="16" name="Picture 4" descr="Shape, arrow&#10;&#10;Description automatically generated">
              <a:extLst>
                <a:ext uri="{FF2B5EF4-FFF2-40B4-BE49-F238E27FC236}">
                  <a16:creationId xmlns:a16="http://schemas.microsoft.com/office/drawing/2014/main" id="{ECF758AD-7CC0-4720-9F77-7AC35E4D4F51}"/>
                </a:ext>
              </a:extLst>
            </p:cNvPr>
            <p:cNvPicPr>
              <a:picLocks noChangeAspect="1"/>
            </p:cNvPicPr>
            <p:nvPr/>
          </p:nvPicPr>
          <p:blipFill>
            <a:blip r:embed="rId3"/>
            <a:stretch>
              <a:fillRect/>
            </a:stretch>
          </p:blipFill>
          <p:spPr>
            <a:xfrm>
              <a:off x="1362635" y="3370873"/>
              <a:ext cx="4463302" cy="1612238"/>
            </a:xfrm>
            <a:prstGeom prst="rect">
              <a:avLst/>
            </a:prstGeom>
          </p:spPr>
        </p:pic>
      </p:grpSp>
      <p:sp>
        <p:nvSpPr>
          <p:cNvPr id="18" name="TextBox 17">
            <a:extLst>
              <a:ext uri="{FF2B5EF4-FFF2-40B4-BE49-F238E27FC236}">
                <a16:creationId xmlns:a16="http://schemas.microsoft.com/office/drawing/2014/main" id="{53964051-33C2-4880-BA7F-0CC4C86D1F4A}"/>
              </a:ext>
            </a:extLst>
          </p:cNvPr>
          <p:cNvSpPr txBox="1"/>
          <p:nvPr/>
        </p:nvSpPr>
        <p:spPr>
          <a:xfrm>
            <a:off x="6689327" y="1582340"/>
            <a:ext cx="49731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33351E"/>
                </a:solidFill>
                <a:latin typeface="Avenir Next LT Pro (Body)"/>
              </a:rPr>
              <a:t>German Attacking Divisions</a:t>
            </a:r>
          </a:p>
          <a:p>
            <a:pPr marL="285750" indent="-285750">
              <a:buFont typeface="Wingdings"/>
              <a:buChar char="§"/>
            </a:pPr>
            <a:r>
              <a:rPr lang="en-US" sz="1600" dirty="0">
                <a:solidFill>
                  <a:schemeClr val="accent3">
                    <a:lumMod val="75000"/>
                  </a:schemeClr>
                </a:solidFill>
              </a:rPr>
              <a:t>If successful overrun condition occurs, Germans pause and then move forward to attack towards a British Division</a:t>
            </a:r>
          </a:p>
          <a:p>
            <a:endParaRPr lang="en-US" dirty="0">
              <a:solidFill>
                <a:srgbClr val="000000"/>
              </a:solidFill>
            </a:endParaRPr>
          </a:p>
          <a:p>
            <a:endParaRPr lang="en-US" dirty="0"/>
          </a:p>
          <a:p>
            <a:endParaRPr lang="en-US" dirty="0"/>
          </a:p>
          <a:p>
            <a:endParaRPr lang="en-US" dirty="0"/>
          </a:p>
          <a:p>
            <a:endParaRPr lang="en-US" dirty="0">
              <a:solidFill>
                <a:srgbClr val="000000"/>
              </a:solidFill>
            </a:endParaRPr>
          </a:p>
          <a:p>
            <a:r>
              <a:rPr lang="en-US" sz="2400" b="1" dirty="0">
                <a:solidFill>
                  <a:srgbClr val="33351E"/>
                </a:solidFill>
              </a:rPr>
              <a:t>British Defending Divisions</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If square overrun, then retreat and regroup</a:t>
            </a:r>
          </a:p>
          <a:p>
            <a:pPr marL="742950" lvl="1" indent="-285750">
              <a:buFont typeface="Wingdings"/>
              <a:buChar char="§"/>
            </a:pPr>
            <a:r>
              <a:rPr lang="en-US" sz="1400" dirty="0">
                <a:solidFill>
                  <a:schemeClr val="accent3">
                    <a:lumMod val="75000"/>
                  </a:schemeClr>
                </a:solidFill>
              </a:rPr>
              <a:t>Upon regroup, short health upgrade</a:t>
            </a:r>
          </a:p>
        </p:txBody>
      </p:sp>
    </p:spTree>
    <p:extLst>
      <p:ext uri="{BB962C8B-B14F-4D97-AF65-F5344CB8AC3E}">
        <p14:creationId xmlns:p14="http://schemas.microsoft.com/office/powerpoint/2010/main" val="1779376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Model Implementation and Status Code</a:t>
            </a:r>
          </a:p>
        </p:txBody>
      </p:sp>
      <p:pic>
        <p:nvPicPr>
          <p:cNvPr id="10" name="Picture 5" descr="Text&#10;&#10;Description automatically generated">
            <a:extLst>
              <a:ext uri="{FF2B5EF4-FFF2-40B4-BE49-F238E27FC236}">
                <a16:creationId xmlns:a16="http://schemas.microsoft.com/office/drawing/2014/main" id="{5706BD41-6209-491E-8FF1-92DE5D646974}"/>
              </a:ext>
            </a:extLst>
          </p:cNvPr>
          <p:cNvPicPr>
            <a:picLocks noChangeAspect="1"/>
          </p:cNvPicPr>
          <p:nvPr/>
        </p:nvPicPr>
        <p:blipFill>
          <a:blip r:embed="rId2"/>
          <a:stretch>
            <a:fillRect/>
          </a:stretch>
        </p:blipFill>
        <p:spPr>
          <a:xfrm>
            <a:off x="1450189" y="1542140"/>
            <a:ext cx="3505200" cy="4076446"/>
          </a:xfrm>
          <a:prstGeom prst="rect">
            <a:avLst/>
          </a:prstGeom>
        </p:spPr>
      </p:pic>
      <p:grpSp>
        <p:nvGrpSpPr>
          <p:cNvPr id="11" name="Group 10">
            <a:extLst>
              <a:ext uri="{FF2B5EF4-FFF2-40B4-BE49-F238E27FC236}">
                <a16:creationId xmlns:a16="http://schemas.microsoft.com/office/drawing/2014/main" id="{B4C36D90-3855-4111-BEFF-2CAA3F9AB19B}"/>
              </a:ext>
            </a:extLst>
          </p:cNvPr>
          <p:cNvGrpSpPr/>
          <p:nvPr/>
        </p:nvGrpSpPr>
        <p:grpSpPr>
          <a:xfrm>
            <a:off x="7195933" y="1542140"/>
            <a:ext cx="3684494" cy="4328586"/>
            <a:chOff x="7223311" y="1073095"/>
            <a:chExt cx="3684494" cy="4328586"/>
          </a:xfrm>
        </p:grpSpPr>
        <p:pic>
          <p:nvPicPr>
            <p:cNvPr id="12" name="Picture 6" descr="Text&#10;&#10;Description automatically generated">
              <a:extLst>
                <a:ext uri="{FF2B5EF4-FFF2-40B4-BE49-F238E27FC236}">
                  <a16:creationId xmlns:a16="http://schemas.microsoft.com/office/drawing/2014/main" id="{55532E86-6511-4CF7-99ED-0EFE9274F70C}"/>
                </a:ext>
              </a:extLst>
            </p:cNvPr>
            <p:cNvPicPr>
              <a:picLocks noChangeAspect="1"/>
            </p:cNvPicPr>
            <p:nvPr/>
          </p:nvPicPr>
          <p:blipFill>
            <a:blip r:embed="rId3"/>
            <a:stretch>
              <a:fillRect/>
            </a:stretch>
          </p:blipFill>
          <p:spPr>
            <a:xfrm>
              <a:off x="7223311" y="1073095"/>
              <a:ext cx="2743200" cy="2156867"/>
            </a:xfrm>
            <a:prstGeom prst="rect">
              <a:avLst/>
            </a:prstGeom>
          </p:spPr>
        </p:pic>
        <p:pic>
          <p:nvPicPr>
            <p:cNvPr id="13" name="Picture 8" descr="Text&#10;&#10;Description automatically generated">
              <a:extLst>
                <a:ext uri="{FF2B5EF4-FFF2-40B4-BE49-F238E27FC236}">
                  <a16:creationId xmlns:a16="http://schemas.microsoft.com/office/drawing/2014/main" id="{53596B49-0586-4CF2-B3D2-DCC27D041EBD}"/>
                </a:ext>
              </a:extLst>
            </p:cNvPr>
            <p:cNvPicPr>
              <a:picLocks noChangeAspect="1"/>
            </p:cNvPicPr>
            <p:nvPr/>
          </p:nvPicPr>
          <p:blipFill>
            <a:blip r:embed="rId4"/>
            <a:stretch>
              <a:fillRect/>
            </a:stretch>
          </p:blipFill>
          <p:spPr>
            <a:xfrm>
              <a:off x="7223311" y="3428554"/>
              <a:ext cx="3684494" cy="1973127"/>
            </a:xfrm>
            <a:prstGeom prst="rect">
              <a:avLst/>
            </a:prstGeom>
          </p:spPr>
        </p:pic>
      </p:grpSp>
    </p:spTree>
    <p:extLst>
      <p:ext uri="{BB962C8B-B14F-4D97-AF65-F5344CB8AC3E}">
        <p14:creationId xmlns:p14="http://schemas.microsoft.com/office/powerpoint/2010/main" val="3280940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Running Model</a:t>
            </a:r>
          </a:p>
        </p:txBody>
      </p:sp>
      <p:pic>
        <p:nvPicPr>
          <p:cNvPr id="8" name="Picture 2" descr="Map&#10;&#10;Description automatically generated">
            <a:extLst>
              <a:ext uri="{FF2B5EF4-FFF2-40B4-BE49-F238E27FC236}">
                <a16:creationId xmlns:a16="http://schemas.microsoft.com/office/drawing/2014/main" id="{001317DE-A1F5-4E03-B586-05A4DA185F4F}"/>
              </a:ext>
            </a:extLst>
          </p:cNvPr>
          <p:cNvPicPr>
            <a:picLocks noChangeAspect="1"/>
          </p:cNvPicPr>
          <p:nvPr/>
        </p:nvPicPr>
        <p:blipFill>
          <a:blip r:embed="rId2"/>
          <a:stretch>
            <a:fillRect/>
          </a:stretch>
        </p:blipFill>
        <p:spPr>
          <a:xfrm>
            <a:off x="1237238" y="1426265"/>
            <a:ext cx="8577261" cy="4813824"/>
          </a:xfrm>
          <a:prstGeom prst="rect">
            <a:avLst/>
          </a:prstGeom>
        </p:spPr>
      </p:pic>
    </p:spTree>
    <p:extLst>
      <p:ext uri="{BB962C8B-B14F-4D97-AF65-F5344CB8AC3E}">
        <p14:creationId xmlns:p14="http://schemas.microsoft.com/office/powerpoint/2010/main" val="77772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Model Next Steps and Challenges</a:t>
            </a:r>
          </a:p>
        </p:txBody>
      </p:sp>
      <p:sp>
        <p:nvSpPr>
          <p:cNvPr id="6" name="TextBox 5">
            <a:extLst>
              <a:ext uri="{FF2B5EF4-FFF2-40B4-BE49-F238E27FC236}">
                <a16:creationId xmlns:a16="http://schemas.microsoft.com/office/drawing/2014/main" id="{81239743-0354-4C22-AA4F-1B7A3767261D}"/>
              </a:ext>
            </a:extLst>
          </p:cNvPr>
          <p:cNvSpPr txBox="1"/>
          <p:nvPr/>
        </p:nvSpPr>
        <p:spPr>
          <a:xfrm>
            <a:off x="658126" y="1582340"/>
            <a:ext cx="1086629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Refine the battle/fighting piece within the model</a:t>
            </a:r>
          </a:p>
          <a:p>
            <a:pPr marL="285750" indent="-285750">
              <a:spcBef>
                <a:spcPct val="0"/>
              </a:spcBef>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Implement correct speed/reinforcement speed coefficients</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Challenges continue to be around learning a new skill</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learn more about reinforcement travel speeds and implement as historically accurate as possible</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Refine and setup a "Win condition" in order to validate the research question</a:t>
            </a:r>
          </a:p>
          <a:p>
            <a:pPr marL="285750" indent="-285750">
              <a:spcBef>
                <a:spcPct val="0"/>
              </a:spcBef>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p:txBody>
      </p:sp>
    </p:spTree>
    <p:extLst>
      <p:ext uri="{BB962C8B-B14F-4D97-AF65-F5344CB8AC3E}">
        <p14:creationId xmlns:p14="http://schemas.microsoft.com/office/powerpoint/2010/main" val="234416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References</a:t>
            </a:r>
          </a:p>
        </p:txBody>
      </p:sp>
      <p:sp>
        <p:nvSpPr>
          <p:cNvPr id="4" name="TextBox 3">
            <a:extLst>
              <a:ext uri="{FF2B5EF4-FFF2-40B4-BE49-F238E27FC236}">
                <a16:creationId xmlns:a16="http://schemas.microsoft.com/office/drawing/2014/main" id="{235C99E8-8236-4259-833C-7E9A006D7D29}"/>
              </a:ext>
            </a:extLst>
          </p:cNvPr>
          <p:cNvSpPr txBox="1"/>
          <p:nvPr/>
        </p:nvSpPr>
        <p:spPr>
          <a:xfrm>
            <a:off x="552864" y="1317660"/>
            <a:ext cx="11086272" cy="5047536"/>
          </a:xfrm>
          <a:prstGeom prst="rect">
            <a:avLst/>
          </a:prstGeom>
          <a:noFill/>
        </p:spPr>
        <p:txBody>
          <a:bodyPr wrap="square">
            <a:spAutoFit/>
          </a:bodyPr>
          <a:lstStyle/>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Biddle, Stephen. Military Power - EXPLAINING VICTORY AND DEFEAT IN MODERN BATTLE. Princeton: Princeton University Press, 2004.</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Hussey, J. (1997) ‘The movement of German divisions to the western front, winter 1917-1918’, </a:t>
            </a:r>
            <a:r>
              <a:rPr lang="en-US" sz="1400" i="1" dirty="0">
                <a:solidFill>
                  <a:schemeClr val="accent3">
                    <a:lumMod val="75000"/>
                  </a:schemeClr>
                </a:solidFill>
                <a:ea typeface="+mn-lt"/>
                <a:cs typeface="+mn-lt"/>
              </a:rPr>
              <a:t>War in History</a:t>
            </a:r>
            <a:r>
              <a:rPr lang="en-US" sz="1400" dirty="0">
                <a:solidFill>
                  <a:schemeClr val="accent3">
                    <a:lumMod val="75000"/>
                  </a:schemeClr>
                </a:solidFill>
                <a:ea typeface="+mn-lt"/>
                <a:cs typeface="+mn-lt"/>
              </a:rPr>
              <a:t>, 4(2), pp. 213–220. </a:t>
            </a:r>
            <a:r>
              <a:rPr lang="en-US" sz="1400" dirty="0" err="1">
                <a:solidFill>
                  <a:schemeClr val="accent3">
                    <a:lumMod val="75000"/>
                  </a:schemeClr>
                </a:solidFill>
                <a:ea typeface="+mn-lt"/>
                <a:cs typeface="+mn-lt"/>
              </a:rPr>
              <a:t>doi</a:t>
            </a:r>
            <a:r>
              <a:rPr lang="en-US" sz="1400" dirty="0">
                <a:solidFill>
                  <a:schemeClr val="accent3">
                    <a:lumMod val="75000"/>
                  </a:schemeClr>
                </a:solidFill>
                <a:ea typeface="+mn-lt"/>
                <a:cs typeface="+mn-lt"/>
              </a:rPr>
              <a:t>: 10.1177/096834459700400204.</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Stackpole, Patrick (1993) "German Tactics In the 'Michael' Offensive March 1918", Masters Thesis - U.S. Army Command and General Staff College, </a:t>
            </a:r>
            <a:r>
              <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rPr>
              <a:t>https://apps.dtic.mil/dtic/tr/fulltext/u2/a273082.pdf</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Van Emden, Richard "1918 – The Decisive Year In Soldiers' Own Words and Photographs", Pen and Sword Press, 2018.</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 How Germany Tried To Win WWI.” </a:t>
            </a:r>
            <a:r>
              <a:rPr lang="en-US" sz="1400" i="1" dirty="0">
                <a:solidFill>
                  <a:schemeClr val="accent3">
                    <a:lumMod val="75000"/>
                  </a:schemeClr>
                </a:solidFill>
                <a:ea typeface="+mn-lt"/>
                <a:cs typeface="+mn-lt"/>
              </a:rPr>
              <a:t>Forces Network</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3">
                  <a:extLst>
                    <a:ext uri="{A12FA001-AC4F-418D-AE19-62706E023703}">
                      <ahyp:hlinkClr xmlns:ahyp="http://schemas.microsoft.com/office/drawing/2018/hyperlinkcolor" val="tx"/>
                    </a:ext>
                  </a:extLst>
                </a:hlinkClick>
              </a:rPr>
              <a:t>www.forces.net/news/operation-michael-how-germany-tried-win-wwi</a:t>
            </a:r>
            <a:r>
              <a:rPr lang="en-US" sz="1400" dirty="0">
                <a:solidFill>
                  <a:schemeClr val="accent3">
                    <a:lumMod val="75000"/>
                  </a:schemeClr>
                </a:solidFill>
                <a:ea typeface="+mn-lt"/>
                <a:cs typeface="+mn-lt"/>
              </a:rPr>
              <a:t>.</a:t>
            </a:r>
          </a:p>
          <a:p>
            <a:pPr>
              <a:buClr>
                <a:schemeClr val="accent3">
                  <a:lumMod val="75000"/>
                </a:schemeClr>
              </a:buClr>
            </a:pPr>
            <a:r>
              <a:rPr lang="en-US" sz="1400" dirty="0">
                <a:solidFill>
                  <a:schemeClr val="accent3">
                    <a:lumMod val="75000"/>
                  </a:schemeClr>
                </a:solidFill>
                <a:ea typeface="+mn-lt"/>
                <a:cs typeface="+mn-lt"/>
              </a:rPr>
              <a:t> </a:t>
            </a: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a:t>
            </a:r>
            <a:r>
              <a:rPr lang="en-US" sz="1400" i="1" dirty="0">
                <a:solidFill>
                  <a:schemeClr val="accent3">
                    <a:lumMod val="75000"/>
                  </a:schemeClr>
                </a:solidFill>
                <a:ea typeface="+mn-lt"/>
                <a:cs typeface="+mn-lt"/>
              </a:rPr>
              <a:t>Wikipedia</a:t>
            </a:r>
            <a:r>
              <a:rPr lang="en-US" sz="1400" dirty="0">
                <a:solidFill>
                  <a:schemeClr val="accent3">
                    <a:lumMod val="75000"/>
                  </a:schemeClr>
                </a:solidFill>
                <a:ea typeface="+mn-lt"/>
                <a:cs typeface="+mn-lt"/>
              </a:rPr>
              <a:t>, Wikimedia Foundation, 26 Aug. 2020, en.wikipedia.org/wiki/</a:t>
            </a:r>
            <a:r>
              <a:rPr lang="en-US" sz="1400" dirty="0" err="1">
                <a:solidFill>
                  <a:schemeClr val="accent3">
                    <a:lumMod val="75000"/>
                  </a:schemeClr>
                </a:solidFill>
                <a:ea typeface="+mn-lt"/>
                <a:cs typeface="+mn-lt"/>
              </a:rPr>
              <a:t>Operation_Michael</a:t>
            </a:r>
            <a:r>
              <a:rPr lang="en-US" sz="1400" dirty="0">
                <a:solidFill>
                  <a:schemeClr val="accent3">
                    <a:lumMod val="75000"/>
                  </a:schemeClr>
                </a:solidFill>
                <a:ea typeface="+mn-lt"/>
                <a:cs typeface="+mn-lt"/>
              </a:rPr>
              <a:t>.</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The German Offensive of March 21 1918: The Australian War Memorial.”  </a:t>
            </a:r>
            <a:r>
              <a:rPr lang="en-US" sz="1400" i="1" dirty="0">
                <a:solidFill>
                  <a:schemeClr val="accent3">
                    <a:lumMod val="75000"/>
                  </a:schemeClr>
                </a:solidFill>
                <a:ea typeface="+mn-lt"/>
                <a:cs typeface="+mn-lt"/>
              </a:rPr>
              <a:t>Home</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4">
                  <a:extLst>
                    <a:ext uri="{A12FA001-AC4F-418D-AE19-62706E023703}">
                      <ahyp:hlinkClr xmlns:ahyp="http://schemas.microsoft.com/office/drawing/2018/hyperlinkcolor" val="tx"/>
                    </a:ext>
                  </a:extLst>
                </a:hlinkClick>
              </a:rPr>
              <a:t>www.awm.gov.au/visit/exhibitions/1918/battles/michael</a:t>
            </a: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“Spring Offensive.” </a:t>
            </a:r>
            <a:r>
              <a:rPr lang="en-US" sz="1400" i="1" dirty="0">
                <a:solidFill>
                  <a:schemeClr val="accent3">
                    <a:lumMod val="75000"/>
                  </a:schemeClr>
                </a:solidFill>
                <a:ea typeface="+mn-lt"/>
                <a:cs typeface="+mn-lt"/>
              </a:rPr>
              <a:t>Wikipedia</a:t>
            </a:r>
            <a:r>
              <a:rPr lang="en-US" sz="1400" dirty="0">
                <a:solidFill>
                  <a:schemeClr val="accent3">
                    <a:lumMod val="75000"/>
                  </a:schemeClr>
                </a:solidFill>
                <a:ea typeface="+mn-lt"/>
                <a:cs typeface="+mn-lt"/>
              </a:rPr>
              <a:t>, Wikimedia Foundation, 28 Aug. 2020, en.wikipedia.org/wiki/</a:t>
            </a:r>
            <a:r>
              <a:rPr lang="en-US" sz="1400" dirty="0" err="1">
                <a:solidFill>
                  <a:schemeClr val="accent3">
                    <a:lumMod val="75000"/>
                  </a:schemeClr>
                </a:solidFill>
                <a:ea typeface="+mn-lt"/>
                <a:cs typeface="+mn-lt"/>
              </a:rPr>
              <a:t>Spring_Offensive</a:t>
            </a:r>
            <a:r>
              <a:rPr lang="en-US" sz="1400" dirty="0">
                <a:solidFill>
                  <a:schemeClr val="accent3">
                    <a:lumMod val="75000"/>
                  </a:schemeClr>
                </a:solidFill>
                <a:ea typeface="+mn-lt"/>
                <a:cs typeface="+mn-lt"/>
              </a:rPr>
              <a:t>.</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"Second Battle of the Somme." </a:t>
            </a:r>
            <a:r>
              <a:rPr lang="en-US" sz="1400" i="1" dirty="0">
                <a:solidFill>
                  <a:schemeClr val="accent3">
                    <a:lumMod val="75000"/>
                  </a:schemeClr>
                </a:solidFill>
                <a:ea typeface="+mn-lt"/>
                <a:cs typeface="+mn-lt"/>
              </a:rPr>
              <a:t>Britannica Academic</a:t>
            </a:r>
            <a:r>
              <a:rPr lang="en-US" sz="1400" dirty="0">
                <a:solidFill>
                  <a:schemeClr val="accent3">
                    <a:lumMod val="75000"/>
                  </a:schemeClr>
                </a:solidFill>
                <a:ea typeface="+mn-lt"/>
                <a:cs typeface="+mn-lt"/>
              </a:rPr>
              <a:t>, </a:t>
            </a:r>
            <a:r>
              <a:rPr lang="en-US" sz="1400" dirty="0" err="1">
                <a:solidFill>
                  <a:schemeClr val="accent3">
                    <a:lumMod val="75000"/>
                  </a:schemeClr>
                </a:solidFill>
                <a:ea typeface="+mn-lt"/>
                <a:cs typeface="+mn-lt"/>
              </a:rPr>
              <a:t>Encyclopædia</a:t>
            </a:r>
            <a:r>
              <a:rPr lang="en-US" sz="1400" dirty="0">
                <a:solidFill>
                  <a:schemeClr val="accent3">
                    <a:lumMod val="75000"/>
                  </a:schemeClr>
                </a:solidFill>
                <a:ea typeface="+mn-lt"/>
                <a:cs typeface="+mn-lt"/>
              </a:rPr>
              <a:t> Britannica, 9 Aug. 2007. </a:t>
            </a:r>
            <a:r>
              <a:rPr lang="en-US" sz="1400" u="sng" dirty="0">
                <a:solidFill>
                  <a:schemeClr val="accent3">
                    <a:lumMod val="75000"/>
                  </a:schemeClr>
                </a:solidFill>
                <a:ea typeface="+mn-lt"/>
                <a:cs typeface="+mn-lt"/>
                <a:hlinkClick r:id="rId5">
                  <a:extLst>
                    <a:ext uri="{A12FA001-AC4F-418D-AE19-62706E023703}">
                      <ahyp:hlinkClr xmlns:ahyp="http://schemas.microsoft.com/office/drawing/2018/hyperlinkcolor" val="tx"/>
                    </a:ext>
                  </a:extLst>
                </a:hlinkClick>
              </a:rPr>
              <a:t>academic-eb-com.ezproxy.lib.gla.ac.uk/levels/collegiate/article/Second-Battle-of-the-Somme/68665</a:t>
            </a:r>
            <a:r>
              <a:rPr lang="en-US" sz="1400" dirty="0">
                <a:solidFill>
                  <a:schemeClr val="accent3">
                    <a:lumMod val="75000"/>
                  </a:schemeClr>
                </a:solidFill>
                <a:ea typeface="+mn-lt"/>
                <a:cs typeface="+mn-lt"/>
              </a:rPr>
              <a:t>. Accessed 26 Sep. 2020.</a:t>
            </a:r>
          </a:p>
        </p:txBody>
      </p:sp>
    </p:spTree>
    <p:extLst>
      <p:ext uri="{BB962C8B-B14F-4D97-AF65-F5344CB8AC3E}">
        <p14:creationId xmlns:p14="http://schemas.microsoft.com/office/powerpoint/2010/main" val="310159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5AC4-B841-440A-8940-064C3F4FAF81}"/>
              </a:ext>
            </a:extLst>
          </p:cNvPr>
          <p:cNvSpPr>
            <a:spLocks noGrp="1"/>
          </p:cNvSpPr>
          <p:nvPr>
            <p:ph type="title"/>
          </p:nvPr>
        </p:nvSpPr>
        <p:spPr>
          <a:xfrm>
            <a:off x="839788" y="685800"/>
            <a:ext cx="3932237" cy="420573"/>
          </a:xfrm>
        </p:spPr>
        <p:txBody>
          <a:bodyPr>
            <a:noAutofit/>
          </a:bodyPr>
          <a:lstStyle/>
          <a:p>
            <a:r>
              <a:rPr lang="en-US" sz="3600" dirty="0"/>
              <a:t>Introduction</a:t>
            </a:r>
          </a:p>
        </p:txBody>
      </p:sp>
      <p:sp>
        <p:nvSpPr>
          <p:cNvPr id="4" name="Text Placeholder 3">
            <a:extLst>
              <a:ext uri="{FF2B5EF4-FFF2-40B4-BE49-F238E27FC236}">
                <a16:creationId xmlns:a16="http://schemas.microsoft.com/office/drawing/2014/main" id="{8048F930-B095-4E9B-8F6F-ACDBB563984F}"/>
              </a:ext>
            </a:extLst>
          </p:cNvPr>
          <p:cNvSpPr>
            <a:spLocks noGrp="1"/>
          </p:cNvSpPr>
          <p:nvPr>
            <p:ph type="body" sz="half" idx="2"/>
          </p:nvPr>
        </p:nvSpPr>
        <p:spPr>
          <a:xfrm>
            <a:off x="839787" y="1106373"/>
            <a:ext cx="5118722" cy="4762615"/>
          </a:xfrm>
        </p:spPr>
        <p:txBody>
          <a:bodyPr>
            <a:normAutofit fontScale="85000" lnSpcReduction="10000"/>
          </a:bodyPr>
          <a:lstStyle/>
          <a:p>
            <a:r>
              <a:rPr lang="en-US" sz="1900" b="1" dirty="0"/>
              <a:t>Second Battle of the Somme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German Spring Offensive (aka Operation Michael) March 21 – April 9, 1918.</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The Second Battle of the Somme is significant because it broke the three-year trench stalemate on the Western Front and inaugurated an eight-month period in which more ground changed hands than in the rest of the war in the west put together.</a:t>
            </a:r>
            <a:endParaRPr lang="en-US" sz="1700" dirty="0">
              <a:solidFill>
                <a:schemeClr val="accent3">
                  <a:lumMod val="75000"/>
                  <a:alpha val="70000"/>
                </a:schemeClr>
              </a:solidFill>
            </a:endParaRPr>
          </a:p>
          <a:p>
            <a:r>
              <a:rPr lang="en-US" sz="1900" b="1" dirty="0"/>
              <a:t>Focus on German combat load policy (amount of materials carried)</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For Operation Michael, Germans lightened the combat load to accelerate an anticipated advance.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German forces initial advance was into a  40-mile "desert."</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Lack of food and water played a pivotal role in historical outcome</a:t>
            </a:r>
          </a:p>
          <a:p>
            <a:endParaRPr lang="en-US" b="1" dirty="0"/>
          </a:p>
          <a:p>
            <a:endParaRPr lang="en-US" b="1" dirty="0"/>
          </a:p>
        </p:txBody>
      </p:sp>
      <p:pic>
        <p:nvPicPr>
          <p:cNvPr id="12" name="Content Placeholder 11" descr="Diagram&#10;&#10;Description automatically generated">
            <a:extLst>
              <a:ext uri="{FF2B5EF4-FFF2-40B4-BE49-F238E27FC236}">
                <a16:creationId xmlns:a16="http://schemas.microsoft.com/office/drawing/2014/main" id="{A1325690-270E-4EFA-A002-D15DE66179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492790"/>
            <a:ext cx="5583133" cy="5530204"/>
          </a:xfrm>
        </p:spPr>
      </p:pic>
      <p:sp>
        <p:nvSpPr>
          <p:cNvPr id="13" name="TextBox 12">
            <a:extLst>
              <a:ext uri="{FF2B5EF4-FFF2-40B4-BE49-F238E27FC236}">
                <a16:creationId xmlns:a16="http://schemas.microsoft.com/office/drawing/2014/main" id="{DE66F07F-F66C-4CB0-907A-49EE39C4860A}"/>
              </a:ext>
            </a:extLst>
          </p:cNvPr>
          <p:cNvSpPr txBox="1"/>
          <p:nvPr/>
        </p:nvSpPr>
        <p:spPr>
          <a:xfrm>
            <a:off x="6010316" y="5970710"/>
            <a:ext cx="4410861" cy="246221"/>
          </a:xfrm>
          <a:prstGeom prst="rect">
            <a:avLst/>
          </a:prstGeom>
          <a:noFill/>
        </p:spPr>
        <p:txBody>
          <a:bodyPr wrap="square" rtlCol="0">
            <a:spAutoFit/>
          </a:bodyPr>
          <a:lstStyle/>
          <a:p>
            <a:r>
              <a:rPr lang="en-US" sz="1000" b="1" dirty="0"/>
              <a:t>Source: https://www.longlongtrail.co.uk/maps/germoff1.jpg</a:t>
            </a:r>
          </a:p>
        </p:txBody>
      </p:sp>
    </p:spTree>
    <p:extLst>
      <p:ext uri="{BB962C8B-B14F-4D97-AF65-F5344CB8AC3E}">
        <p14:creationId xmlns:p14="http://schemas.microsoft.com/office/powerpoint/2010/main" val="323984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6E86-8727-4A96-A879-F223D4738BDF}"/>
              </a:ext>
            </a:extLst>
          </p:cNvPr>
          <p:cNvSpPr>
            <a:spLocks noGrp="1"/>
          </p:cNvSpPr>
          <p:nvPr>
            <p:ph type="title"/>
          </p:nvPr>
        </p:nvSpPr>
        <p:spPr>
          <a:xfrm>
            <a:off x="839788" y="685800"/>
            <a:ext cx="3932237" cy="430677"/>
          </a:xfrm>
        </p:spPr>
        <p:txBody>
          <a:bodyPr>
            <a:noAutofit/>
          </a:bodyPr>
          <a:lstStyle/>
          <a:p>
            <a:r>
              <a:rPr lang="en-US" sz="3600" dirty="0"/>
              <a:t>Research Question</a:t>
            </a:r>
          </a:p>
        </p:txBody>
      </p:sp>
      <p:sp>
        <p:nvSpPr>
          <p:cNvPr id="4" name="Text Placeholder 3">
            <a:extLst>
              <a:ext uri="{FF2B5EF4-FFF2-40B4-BE49-F238E27FC236}">
                <a16:creationId xmlns:a16="http://schemas.microsoft.com/office/drawing/2014/main" id="{3DC929A3-46E8-4199-8496-78664CD4407C}"/>
              </a:ext>
            </a:extLst>
          </p:cNvPr>
          <p:cNvSpPr>
            <a:spLocks noGrp="1"/>
          </p:cNvSpPr>
          <p:nvPr>
            <p:ph type="body" sz="half" idx="2"/>
          </p:nvPr>
        </p:nvSpPr>
        <p:spPr>
          <a:xfrm>
            <a:off x="839788" y="1283191"/>
            <a:ext cx="5101286" cy="4585797"/>
          </a:xfrm>
        </p:spPr>
        <p:txBody>
          <a:bodyPr/>
          <a:lstStyle/>
          <a:p>
            <a:r>
              <a:rPr lang="en-US" b="1" dirty="0">
                <a:solidFill>
                  <a:schemeClr val="accent3">
                    <a:lumMod val="75000"/>
                  </a:schemeClr>
                </a:solidFill>
                <a:ea typeface="+mn-lt"/>
                <a:cs typeface="+mn-lt"/>
              </a:rPr>
              <a:t>"How did German infantry combat loads impact the rate of advancement, levels of replenishment,</a:t>
            </a:r>
            <a:r>
              <a:rPr lang="en-US" b="1" dirty="0">
                <a:solidFill>
                  <a:schemeClr val="accent3">
                    <a:lumMod val="75000"/>
                  </a:schemeClr>
                </a:solidFill>
              </a:rPr>
              <a:t> and the ability to gain important territories?"</a:t>
            </a:r>
            <a:endParaRPr lang="en-US" dirty="0">
              <a:solidFill>
                <a:schemeClr val="accent3">
                  <a:lumMod val="75000"/>
                </a:schemeClr>
              </a:solidFill>
            </a:endParaRPr>
          </a:p>
          <a:p>
            <a:r>
              <a:rPr lang="en-US" b="1" dirty="0"/>
              <a:t>Dependent Variable</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Important territory gained</a:t>
            </a:r>
          </a:p>
          <a:p>
            <a:pPr marL="285750" indent="-285750">
              <a:buClr>
                <a:schemeClr val="accent3">
                  <a:lumMod val="75000"/>
                </a:schemeClr>
              </a:buClr>
              <a:buFont typeface="Wingdings" panose="05000000000000000000" pitchFamily="2" charset="2"/>
              <a:buChar char="§"/>
            </a:pPr>
            <a:endParaRPr lang="en-US" dirty="0">
              <a:solidFill>
                <a:schemeClr val="accent3">
                  <a:lumMod val="75000"/>
                  <a:alpha val="70000"/>
                </a:schemeClr>
              </a:solidFill>
            </a:endParaRPr>
          </a:p>
          <a:p>
            <a:pPr>
              <a:buClr>
                <a:schemeClr val="accent3">
                  <a:lumMod val="75000"/>
                </a:schemeClr>
              </a:buClr>
            </a:pPr>
            <a:r>
              <a:rPr lang="en-US" b="1" dirty="0"/>
              <a:t>Independent Variables</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Weight of combat load</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Level of replenishment available (direct &amp; supply)</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Rate of advancement</a:t>
            </a:r>
          </a:p>
        </p:txBody>
      </p:sp>
      <p:sp>
        <p:nvSpPr>
          <p:cNvPr id="6" name="TextBox 5">
            <a:extLst>
              <a:ext uri="{FF2B5EF4-FFF2-40B4-BE49-F238E27FC236}">
                <a16:creationId xmlns:a16="http://schemas.microsoft.com/office/drawing/2014/main" id="{7A1EAFA8-5FD5-4F4A-A756-57DBEF2CB3E6}"/>
              </a:ext>
            </a:extLst>
          </p:cNvPr>
          <p:cNvSpPr txBox="1"/>
          <p:nvPr/>
        </p:nvSpPr>
        <p:spPr>
          <a:xfrm>
            <a:off x="6189838" y="3429000"/>
            <a:ext cx="5464973"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dirty="0">
                <a:solidFill>
                  <a:schemeClr val="accent3">
                    <a:lumMod val="75000"/>
                  </a:schemeClr>
                </a:solidFill>
                <a:ea typeface="+mn-lt"/>
                <a:cs typeface="+mn-lt"/>
              </a:rPr>
              <a:t>"We are all going as light as possible. All unnecessary baggage has been ruthlessly prohibited; we all left it willingly behind, buoyed up by a final hope." - Lieutenant Rudolph Binding, German Cavalry (Dragoons) 03/20/1918</a:t>
            </a:r>
            <a:endParaRPr lang="en-US" sz="1600" i="1" dirty="0">
              <a:solidFill>
                <a:schemeClr val="accent3">
                  <a:lumMod val="75000"/>
                </a:schemeClr>
              </a:solidFill>
            </a:endParaRPr>
          </a:p>
        </p:txBody>
      </p:sp>
      <p:pic>
        <p:nvPicPr>
          <p:cNvPr id="8" name="Picture 2" descr="A person riding a wave on a surfboard in the water&#10;&#10;Description automatically generated">
            <a:extLst>
              <a:ext uri="{FF2B5EF4-FFF2-40B4-BE49-F238E27FC236}">
                <a16:creationId xmlns:a16="http://schemas.microsoft.com/office/drawing/2014/main" id="{F5611BDA-5196-45D5-B770-0DE50195951D}"/>
              </a:ext>
            </a:extLst>
          </p:cNvPr>
          <p:cNvPicPr>
            <a:picLocks noChangeAspect="1"/>
          </p:cNvPicPr>
          <p:nvPr/>
        </p:nvPicPr>
        <p:blipFill>
          <a:blip r:embed="rId2"/>
          <a:stretch>
            <a:fillRect/>
          </a:stretch>
        </p:blipFill>
        <p:spPr>
          <a:xfrm>
            <a:off x="6250928" y="740292"/>
            <a:ext cx="5338208" cy="2228625"/>
          </a:xfrm>
          <a:prstGeom prst="rect">
            <a:avLst/>
          </a:prstGeom>
        </p:spPr>
      </p:pic>
      <p:sp>
        <p:nvSpPr>
          <p:cNvPr id="10" name="TextBox 9">
            <a:extLst>
              <a:ext uri="{FF2B5EF4-FFF2-40B4-BE49-F238E27FC236}">
                <a16:creationId xmlns:a16="http://schemas.microsoft.com/office/drawing/2014/main" id="{D05954F0-8E6E-4827-B8B1-0766E3476F9B}"/>
              </a:ext>
            </a:extLst>
          </p:cNvPr>
          <p:cNvSpPr txBox="1"/>
          <p:nvPr/>
        </p:nvSpPr>
        <p:spPr>
          <a:xfrm>
            <a:off x="6250927" y="2968917"/>
            <a:ext cx="5338207"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ea typeface="+mn-lt"/>
                <a:cs typeface="+mn-lt"/>
              </a:rPr>
              <a:t>German stormtroopers rush over the top during the opening hours of Operation Michael, 1918  (Source: Unknown German solider)</a:t>
            </a:r>
            <a:endParaRPr lang="en-US" sz="800" dirty="0">
              <a:solidFill>
                <a:schemeClr val="bg1"/>
              </a:solidFill>
            </a:endParaRPr>
          </a:p>
        </p:txBody>
      </p:sp>
    </p:spTree>
    <p:extLst>
      <p:ext uri="{BB962C8B-B14F-4D97-AF65-F5344CB8AC3E}">
        <p14:creationId xmlns:p14="http://schemas.microsoft.com/office/powerpoint/2010/main" val="156332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8" y="685800"/>
            <a:ext cx="3932237" cy="440781"/>
          </a:xfrm>
        </p:spPr>
        <p:txBody>
          <a:bodyPr>
            <a:noAutofit/>
          </a:bodyPr>
          <a:lstStyle/>
          <a:p>
            <a:r>
              <a:rPr lang="en-US" sz="3600" dirty="0"/>
              <a:t>Battle Summary</a:t>
            </a:r>
          </a:p>
        </p:txBody>
      </p:sp>
      <p:pic>
        <p:nvPicPr>
          <p:cNvPr id="6" name="Content Placeholder 5" descr="Map&#10;&#10;Description automatically generated">
            <a:extLst>
              <a:ext uri="{FF2B5EF4-FFF2-40B4-BE49-F238E27FC236}">
                <a16:creationId xmlns:a16="http://schemas.microsoft.com/office/drawing/2014/main" id="{F57FB593-0BFA-4410-8533-D80E42F79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318" y="1126581"/>
            <a:ext cx="4746712" cy="3544810"/>
          </a:xfrm>
        </p:spPr>
      </p:pic>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German offensive against allied forces on the Western Front from 03/21/1918 to 04/05/1918. </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General Erich Ludendorff leverages about 50   divisions of German troops freed after the treaty of Brest-</a:t>
            </a:r>
            <a:r>
              <a:rPr lang="en-US" dirty="0" err="1">
                <a:solidFill>
                  <a:schemeClr val="accent3">
                    <a:lumMod val="75000"/>
                  </a:schemeClr>
                </a:solidFill>
                <a:ea typeface="+mn-lt"/>
                <a:cs typeface="+mn-lt"/>
              </a:rPr>
              <a:t>Litvosk</a:t>
            </a:r>
            <a:r>
              <a:rPr lang="en-US" dirty="0">
                <a:solidFill>
                  <a:schemeClr val="accent3">
                    <a:lumMod val="75000"/>
                  </a:schemeClr>
                </a:solidFill>
                <a:ea typeface="+mn-lt"/>
                <a:cs typeface="+mn-lt"/>
              </a:rPr>
              <a:t> was signed, which ended Russia WW1 engagement.</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Goal was to achieve victory before the American troops arrive to reinforce the war-weary allies.</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first massive early morning offensive directed at the British armies north of the Somme river, between Arras and La Fere, delivered heavy blows and casualties to the British 5th army and led to their eventual retreat.</a:t>
            </a: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offensive resulted in the single largest territorial gain on the Western Front since the war began in 1914.</a:t>
            </a:r>
            <a:endParaRPr lang="en-US" dirty="0">
              <a:solidFill>
                <a:schemeClr val="accent3">
                  <a:lumMod val="75000"/>
                </a:schemeClr>
              </a:solidFill>
            </a:endParaRPr>
          </a:p>
        </p:txBody>
      </p:sp>
      <p:sp>
        <p:nvSpPr>
          <p:cNvPr id="8" name="TextBox 7">
            <a:extLst>
              <a:ext uri="{FF2B5EF4-FFF2-40B4-BE49-F238E27FC236}">
                <a16:creationId xmlns:a16="http://schemas.microsoft.com/office/drawing/2014/main" id="{EEECBEE6-1735-46C4-9814-0D904E981535}"/>
              </a:ext>
            </a:extLst>
          </p:cNvPr>
          <p:cNvSpPr txBox="1"/>
          <p:nvPr/>
        </p:nvSpPr>
        <p:spPr>
          <a:xfrm>
            <a:off x="6855474" y="4623958"/>
            <a:ext cx="4844556" cy="223138"/>
          </a:xfrm>
          <a:prstGeom prst="rect">
            <a:avLst/>
          </a:prstGeom>
          <a:noFill/>
        </p:spPr>
        <p:txBody>
          <a:bodyPr wrap="square" rtlCol="0">
            <a:spAutoFit/>
          </a:bodyPr>
          <a:lstStyle/>
          <a:p>
            <a:r>
              <a:rPr lang="en-US" sz="850" b="1" dirty="0"/>
              <a:t>Source: https://nzhistory.govt.nz/media/photo/german-1918-spring-offensives-map</a:t>
            </a:r>
          </a:p>
        </p:txBody>
      </p:sp>
    </p:spTree>
    <p:extLst>
      <p:ext uri="{BB962C8B-B14F-4D97-AF65-F5344CB8AC3E}">
        <p14:creationId xmlns:p14="http://schemas.microsoft.com/office/powerpoint/2010/main" val="177044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7" y="685800"/>
            <a:ext cx="5208173" cy="440781"/>
          </a:xfrm>
        </p:spPr>
        <p:txBody>
          <a:bodyPr>
            <a:noAutofit/>
          </a:bodyPr>
          <a:lstStyle/>
          <a:p>
            <a:r>
              <a:rPr lang="en-US" sz="3600" dirty="0"/>
              <a:t>Battle Summary (Cont’d)</a:t>
            </a:r>
          </a:p>
        </p:txBody>
      </p:sp>
      <p:sp>
        <p:nvSpPr>
          <p:cNvPr id="3" name="Content Placeholder 2">
            <a:extLst>
              <a:ext uri="{FF2B5EF4-FFF2-40B4-BE49-F238E27FC236}">
                <a16:creationId xmlns:a16="http://schemas.microsoft.com/office/drawing/2014/main" id="{790D44F7-0DC1-4688-B62A-A78E80B2A667}"/>
              </a:ext>
            </a:extLst>
          </p:cNvPr>
          <p:cNvSpPr>
            <a:spLocks noGrp="1"/>
          </p:cNvSpPr>
          <p:nvPr>
            <p:ph idx="1"/>
          </p:nvPr>
        </p:nvSpPr>
        <p:spPr>
          <a:xfrm>
            <a:off x="7027240" y="685801"/>
            <a:ext cx="4328148" cy="5175250"/>
          </a:xfrm>
        </p:spPr>
        <p:txBody>
          <a:bodyPr/>
          <a:lstStyle/>
          <a:p>
            <a:endParaRPr lang="en-US" dirty="0"/>
          </a:p>
        </p:txBody>
      </p:sp>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The Germans advanced almost 40 miles and took about 70,000 prisoners.  </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Despite these gains, Allied forces were able to assemble new troops to slow the offensive, and because the German offensive was not connected to any broader strategic objectives, the army could not maintain an adequate supply of munitions, food, and troop reinforcements to provide  support to the front line.</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Consequently, the German army suffered fatigue and exhaustion because of limited resources. General Erich Ludendorff called off the offensive on April 5, 1918.</a:t>
            </a:r>
            <a:endParaRPr lang="en-US" sz="1700" dirty="0">
              <a:solidFill>
                <a:schemeClr val="accent3">
                  <a:lumMod val="75000"/>
                </a:schemeClr>
              </a:solidFill>
            </a:endParaRPr>
          </a:p>
        </p:txBody>
      </p:sp>
      <p:pic>
        <p:nvPicPr>
          <p:cNvPr id="6" name="Picture 2" descr="A group of people in uniform&#10;&#10;Description automatically generated">
            <a:extLst>
              <a:ext uri="{FF2B5EF4-FFF2-40B4-BE49-F238E27FC236}">
                <a16:creationId xmlns:a16="http://schemas.microsoft.com/office/drawing/2014/main" id="{EDE3CB83-3CA0-4440-A1AF-11F06C6CC1C6}"/>
              </a:ext>
            </a:extLst>
          </p:cNvPr>
          <p:cNvPicPr>
            <a:picLocks noChangeAspect="1"/>
          </p:cNvPicPr>
          <p:nvPr/>
        </p:nvPicPr>
        <p:blipFill>
          <a:blip r:embed="rId2"/>
          <a:stretch>
            <a:fillRect/>
          </a:stretch>
        </p:blipFill>
        <p:spPr>
          <a:xfrm>
            <a:off x="7027239" y="505077"/>
            <a:ext cx="4676087" cy="5509294"/>
          </a:xfrm>
          <a:prstGeom prst="rect">
            <a:avLst/>
          </a:prstGeom>
        </p:spPr>
      </p:pic>
      <p:sp>
        <p:nvSpPr>
          <p:cNvPr id="8" name="TextBox 7">
            <a:extLst>
              <a:ext uri="{FF2B5EF4-FFF2-40B4-BE49-F238E27FC236}">
                <a16:creationId xmlns:a16="http://schemas.microsoft.com/office/drawing/2014/main" id="{62916887-23BE-4AD3-BC98-4B3CA04E2E4D}"/>
              </a:ext>
            </a:extLst>
          </p:cNvPr>
          <p:cNvSpPr txBox="1"/>
          <p:nvPr/>
        </p:nvSpPr>
        <p:spPr>
          <a:xfrm>
            <a:off x="7027240" y="6014370"/>
            <a:ext cx="4676086"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Soldiers</a:t>
            </a:r>
            <a:r>
              <a:rPr lang="en-US" sz="800" dirty="0">
                <a:solidFill>
                  <a:schemeClr val="bg1"/>
                </a:solidFill>
                <a:ea typeface="+mn-lt"/>
                <a:cs typeface="+mn-lt"/>
              </a:rPr>
              <a:t> of the 55th British Division gassed on April 10, 1918 during the Battle of the Lys (Source:  </a:t>
            </a:r>
            <a:r>
              <a:rPr lang="en-US" sz="800" dirty="0" err="1">
                <a:solidFill>
                  <a:schemeClr val="bg1"/>
                </a:solidFill>
                <a:ea typeface="+mn-lt"/>
                <a:cs typeface="+mn-lt"/>
              </a:rPr>
              <a:t>Deutches</a:t>
            </a:r>
            <a:r>
              <a:rPr lang="en-US" sz="800" dirty="0">
                <a:solidFill>
                  <a:schemeClr val="bg1"/>
                </a:solidFill>
                <a:ea typeface="+mn-lt"/>
                <a:cs typeface="+mn-lt"/>
              </a:rPr>
              <a:t> </a:t>
            </a:r>
            <a:r>
              <a:rPr lang="en-US" sz="800" dirty="0" err="1">
                <a:solidFill>
                  <a:schemeClr val="bg1"/>
                </a:solidFill>
                <a:ea typeface="+mn-lt"/>
                <a:cs typeface="+mn-lt"/>
              </a:rPr>
              <a:t>Bundesarchiv</a:t>
            </a:r>
            <a:r>
              <a:rPr lang="en-US" sz="800" dirty="0">
                <a:solidFill>
                  <a:schemeClr val="bg1"/>
                </a:solidFill>
                <a:ea typeface="+mn-lt"/>
                <a:cs typeface="+mn-lt"/>
              </a:rPr>
              <a:t>) </a:t>
            </a:r>
            <a:endParaRPr lang="en-US" sz="800" dirty="0">
              <a:solidFill>
                <a:schemeClr val="bg1"/>
              </a:solidFill>
            </a:endParaRPr>
          </a:p>
        </p:txBody>
      </p:sp>
    </p:spTree>
    <p:extLst>
      <p:ext uri="{BB962C8B-B14F-4D97-AF65-F5344CB8AC3E}">
        <p14:creationId xmlns:p14="http://schemas.microsoft.com/office/powerpoint/2010/main" val="51959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BB8C86C-9EFB-4253-91D9-DA36D18D76DF}"/>
              </a:ext>
            </a:extLst>
          </p:cNvPr>
          <p:cNvGraphicFramePr>
            <a:graphicFrameLocks noGrp="1"/>
          </p:cNvGraphicFramePr>
          <p:nvPr>
            <p:extLst>
              <p:ext uri="{D42A27DB-BD31-4B8C-83A1-F6EECF244321}">
                <p14:modId xmlns:p14="http://schemas.microsoft.com/office/powerpoint/2010/main" val="1304383946"/>
              </p:ext>
            </p:extLst>
          </p:nvPr>
        </p:nvGraphicFramePr>
        <p:xfrm>
          <a:off x="511866" y="1062566"/>
          <a:ext cx="11097038" cy="5303520"/>
        </p:xfrm>
        <a:graphic>
          <a:graphicData uri="http://schemas.openxmlformats.org/drawingml/2006/table">
            <a:tbl>
              <a:tblPr firstRow="1" bandRow="1">
                <a:tableStyleId>{5C22544A-7EE6-4342-B048-85BDC9FD1C3A}</a:tableStyleId>
              </a:tblPr>
              <a:tblGrid>
                <a:gridCol w="1630016">
                  <a:extLst>
                    <a:ext uri="{9D8B030D-6E8A-4147-A177-3AD203B41FA5}">
                      <a16:colId xmlns:a16="http://schemas.microsoft.com/office/drawing/2014/main" val="702269539"/>
                    </a:ext>
                  </a:extLst>
                </a:gridCol>
                <a:gridCol w="854765">
                  <a:extLst>
                    <a:ext uri="{9D8B030D-6E8A-4147-A177-3AD203B41FA5}">
                      <a16:colId xmlns:a16="http://schemas.microsoft.com/office/drawing/2014/main" val="4146355334"/>
                    </a:ext>
                  </a:extLst>
                </a:gridCol>
                <a:gridCol w="8612257">
                  <a:extLst>
                    <a:ext uri="{9D8B030D-6E8A-4147-A177-3AD203B41FA5}">
                      <a16:colId xmlns:a16="http://schemas.microsoft.com/office/drawing/2014/main" val="2434258236"/>
                    </a:ext>
                  </a:extLst>
                </a:gridCol>
              </a:tblGrid>
              <a:tr h="370840">
                <a:tc>
                  <a:txBody>
                    <a:bodyPr/>
                    <a:lstStyle/>
                    <a:p>
                      <a:r>
                        <a:rPr lang="en-US" dirty="0"/>
                        <a:t>Date</a:t>
                      </a:r>
                    </a:p>
                  </a:txBody>
                  <a:tcPr/>
                </a:tc>
                <a:tc>
                  <a:txBody>
                    <a:bodyPr/>
                    <a:lstStyle/>
                    <a:p>
                      <a:r>
                        <a:rPr lang="en-US" dirty="0"/>
                        <a:t>Time</a:t>
                      </a:r>
                    </a:p>
                  </a:txBody>
                  <a:tcPr/>
                </a:tc>
                <a:tc>
                  <a:txBody>
                    <a:bodyPr/>
                    <a:lstStyle/>
                    <a:p>
                      <a:r>
                        <a:rPr lang="en-US" dirty="0"/>
                        <a:t>Event</a:t>
                      </a:r>
                    </a:p>
                  </a:txBody>
                  <a:tcPr/>
                </a:tc>
                <a:extLst>
                  <a:ext uri="{0D108BD9-81ED-4DB2-BD59-A6C34878D82A}">
                    <a16:rowId xmlns:a16="http://schemas.microsoft.com/office/drawing/2014/main" val="148509480"/>
                  </a:ext>
                </a:extLst>
              </a:tr>
              <a:tr h="370840">
                <a:tc>
                  <a:txBody>
                    <a:bodyPr/>
                    <a:lstStyle/>
                    <a:p>
                      <a:r>
                        <a:rPr lang="en-US" sz="1600" dirty="0">
                          <a:solidFill>
                            <a:schemeClr val="accent3">
                              <a:lumMod val="75000"/>
                            </a:schemeClr>
                          </a:solidFill>
                        </a:rPr>
                        <a:t>March 21, 1918</a:t>
                      </a:r>
                    </a:p>
                  </a:txBody>
                  <a:tcPr/>
                </a:tc>
                <a:tc>
                  <a:txBody>
                    <a:bodyPr/>
                    <a:lstStyle/>
                    <a:p>
                      <a:r>
                        <a:rPr lang="en-US" sz="1600" dirty="0">
                          <a:solidFill>
                            <a:schemeClr val="accent3">
                              <a:lumMod val="75000"/>
                            </a:schemeClr>
                          </a:solidFill>
                        </a:rPr>
                        <a:t>0440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accent3">
                              <a:lumMod val="75000"/>
                            </a:schemeClr>
                          </a:solidFill>
                          <a:ea typeface="+mn-lt"/>
                          <a:cs typeface="+mn-lt"/>
                        </a:rPr>
                        <a:t>04:40: The German army began its offensive with a barrage of 6,473-gun artillery (1,160,000 shells) bombardment using 65 divisions from the German 2</a:t>
                      </a:r>
                      <a:r>
                        <a:rPr lang="en-US" sz="1600" baseline="30000" dirty="0">
                          <a:solidFill>
                            <a:schemeClr val="accent3">
                              <a:lumMod val="75000"/>
                            </a:schemeClr>
                          </a:solidFill>
                          <a:ea typeface="+mn-lt"/>
                          <a:cs typeface="+mn-lt"/>
                        </a:rPr>
                        <a:t>nd</a:t>
                      </a:r>
                      <a:r>
                        <a:rPr lang="en-US" sz="1600" dirty="0">
                          <a:solidFill>
                            <a:schemeClr val="accent3">
                              <a:lumMod val="75000"/>
                            </a:schemeClr>
                          </a:solidFill>
                          <a:ea typeface="+mn-lt"/>
                          <a:cs typeface="+mn-lt"/>
                        </a:rPr>
                        <a:t>, 17</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18</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to attack British 3</a:t>
                      </a:r>
                      <a:r>
                        <a:rPr lang="en-US" sz="1600" baseline="30000" dirty="0">
                          <a:solidFill>
                            <a:schemeClr val="accent3">
                              <a:lumMod val="75000"/>
                            </a:schemeClr>
                          </a:solidFill>
                          <a:ea typeface="+mn-lt"/>
                          <a:cs typeface="+mn-lt"/>
                        </a:rPr>
                        <a:t>rd</a:t>
                      </a:r>
                      <a:r>
                        <a:rPr lang="en-US" sz="1600" dirty="0">
                          <a:solidFill>
                            <a:schemeClr val="accent3">
                              <a:lumMod val="75000"/>
                            </a:schemeClr>
                          </a:solidFill>
                          <a:ea typeface="+mn-lt"/>
                          <a:cs typeface="+mn-lt"/>
                        </a:rPr>
                        <a:t>, 4</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5</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along a 60-mile front in the Somme</a:t>
                      </a:r>
                      <a:r>
                        <a:rPr lang="en-US" sz="1800" dirty="0">
                          <a:solidFill>
                            <a:schemeClr val="bg1"/>
                          </a:solidFill>
                          <a:ea typeface="+mn-lt"/>
                          <a:cs typeface="+mn-lt"/>
                        </a:rPr>
                        <a:t> </a:t>
                      </a:r>
                      <a:endParaRPr lang="en-US" sz="1800" dirty="0">
                        <a:solidFill>
                          <a:schemeClr val="bg1"/>
                        </a:solidFill>
                      </a:endParaRPr>
                    </a:p>
                  </a:txBody>
                  <a:tcPr/>
                </a:tc>
                <a:extLst>
                  <a:ext uri="{0D108BD9-81ED-4DB2-BD59-A6C34878D82A}">
                    <a16:rowId xmlns:a16="http://schemas.microsoft.com/office/drawing/2014/main" val="905026726"/>
                  </a:ext>
                </a:extLst>
              </a:tr>
              <a:tr h="370840">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rPr>
                        <a:t>0940</a:t>
                      </a:r>
                    </a:p>
                  </a:txBody>
                  <a:tcPr/>
                </a:tc>
                <a:tc>
                  <a:txBody>
                    <a:bodyPr/>
                    <a:lstStyle/>
                    <a:p>
                      <a:r>
                        <a:rPr lang="en-US" sz="1600" dirty="0">
                          <a:solidFill>
                            <a:schemeClr val="accent3">
                              <a:lumMod val="75000"/>
                            </a:schemeClr>
                          </a:solidFill>
                          <a:ea typeface="+mn-lt"/>
                          <a:cs typeface="+mn-lt"/>
                        </a:rPr>
                        <a:t>Creeping barrage (‘</a:t>
                      </a:r>
                      <a:r>
                        <a:rPr lang="en-US" sz="1600" dirty="0" err="1">
                          <a:solidFill>
                            <a:schemeClr val="accent3">
                              <a:lumMod val="75000"/>
                            </a:schemeClr>
                          </a:solidFill>
                          <a:ea typeface="+mn-lt"/>
                          <a:cs typeface="+mn-lt"/>
                        </a:rPr>
                        <a:t>Feuerwalz</a:t>
                      </a:r>
                      <a:r>
                        <a:rPr lang="en-US" sz="1600" dirty="0">
                          <a:solidFill>
                            <a:schemeClr val="accent3">
                              <a:lumMod val="75000"/>
                            </a:schemeClr>
                          </a:solidFill>
                          <a:ea typeface="+mn-lt"/>
                          <a:cs typeface="+mn-lt"/>
                        </a:rPr>
                        <a:t>’)  begins with Stormtroopers advance (220 meters every 4 minutes)</a:t>
                      </a:r>
                      <a:endParaRPr lang="en-US" sz="1600" dirty="0">
                        <a:solidFill>
                          <a:schemeClr val="accent3">
                            <a:lumMod val="75000"/>
                          </a:schemeClr>
                        </a:solidFill>
                      </a:endParaRPr>
                    </a:p>
                  </a:txBody>
                  <a:tcPr/>
                </a:tc>
                <a:extLst>
                  <a:ext uri="{0D108BD9-81ED-4DB2-BD59-A6C34878D82A}">
                    <a16:rowId xmlns:a16="http://schemas.microsoft.com/office/drawing/2014/main" val="3097214311"/>
                  </a:ext>
                </a:extLst>
              </a:tr>
              <a:tr h="370840">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rPr>
                        <a:t>1015</a:t>
                      </a:r>
                    </a:p>
                  </a:txBody>
                  <a:tcPr/>
                </a:tc>
                <a:tc>
                  <a:txBody>
                    <a:bodyPr/>
                    <a:lstStyle/>
                    <a:p>
                      <a:r>
                        <a:rPr lang="en-US" sz="1600" dirty="0">
                          <a:solidFill>
                            <a:schemeClr val="accent3">
                              <a:lumMod val="75000"/>
                            </a:schemeClr>
                          </a:solidFill>
                          <a:ea typeface="+mn-lt"/>
                          <a:cs typeface="+mn-lt"/>
                        </a:rPr>
                        <a:t>Amid fog - evidence of collapse of weaker Southern positions in British 5th Army</a:t>
                      </a:r>
                      <a:endParaRPr lang="en-US" sz="1600" dirty="0">
                        <a:solidFill>
                          <a:schemeClr val="accent3">
                            <a:lumMod val="75000"/>
                          </a:schemeClr>
                        </a:solidFill>
                      </a:endParaRPr>
                    </a:p>
                  </a:txBody>
                  <a:tcPr/>
                </a:tc>
                <a:extLst>
                  <a:ext uri="{0D108BD9-81ED-4DB2-BD59-A6C34878D82A}">
                    <a16:rowId xmlns:a16="http://schemas.microsoft.com/office/drawing/2014/main" val="601321620"/>
                  </a:ext>
                </a:extLst>
              </a:tr>
              <a:tr h="370840">
                <a:tc>
                  <a:txBody>
                    <a:bodyPr/>
                    <a:lstStyle/>
                    <a:p>
                      <a:r>
                        <a:rPr lang="en-US" sz="1600" dirty="0">
                          <a:solidFill>
                            <a:schemeClr val="accent3">
                              <a:lumMod val="75000"/>
                            </a:schemeClr>
                          </a:solidFill>
                        </a:rPr>
                        <a:t>March 22,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rPr>
                        <a:t>Kaiser confers Iron Cross with Golden Rays on Hindenburg</a:t>
                      </a:r>
                    </a:p>
                  </a:txBody>
                  <a:tcPr/>
                </a:tc>
                <a:extLst>
                  <a:ext uri="{0D108BD9-81ED-4DB2-BD59-A6C34878D82A}">
                    <a16:rowId xmlns:a16="http://schemas.microsoft.com/office/drawing/2014/main" val="143174978"/>
                  </a:ext>
                </a:extLst>
              </a:tr>
              <a:tr h="370840">
                <a:tc>
                  <a:txBody>
                    <a:bodyPr/>
                    <a:lstStyle/>
                    <a:p>
                      <a:r>
                        <a:rPr lang="en-US" sz="1600" dirty="0">
                          <a:solidFill>
                            <a:schemeClr val="accent3">
                              <a:lumMod val="75000"/>
                            </a:schemeClr>
                          </a:solidFill>
                        </a:rPr>
                        <a:t>March 23,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rPr>
                        <a:t>Paris shelled by long-range gun</a:t>
                      </a:r>
                    </a:p>
                  </a:txBody>
                  <a:tcPr/>
                </a:tc>
                <a:extLst>
                  <a:ext uri="{0D108BD9-81ED-4DB2-BD59-A6C34878D82A}">
                    <a16:rowId xmlns:a16="http://schemas.microsoft.com/office/drawing/2014/main" val="1599824334"/>
                  </a:ext>
                </a:extLst>
              </a:tr>
              <a:tr h="370840">
                <a:tc>
                  <a:txBody>
                    <a:bodyPr/>
                    <a:lstStyle/>
                    <a:p>
                      <a:r>
                        <a:rPr lang="en-US" sz="1600" dirty="0">
                          <a:solidFill>
                            <a:schemeClr val="accent3">
                              <a:lumMod val="75000"/>
                            </a:schemeClr>
                          </a:solidFill>
                        </a:rPr>
                        <a:t>March 26,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At a strategic conference in </a:t>
                      </a:r>
                      <a:r>
                        <a:rPr lang="en-US" sz="1600" dirty="0" err="1">
                          <a:solidFill>
                            <a:schemeClr val="accent3">
                              <a:lumMod val="75000"/>
                            </a:schemeClr>
                          </a:solidFill>
                          <a:ea typeface="+mn-lt"/>
                          <a:cs typeface="+mn-lt"/>
                        </a:rPr>
                        <a:t>Doullens</a:t>
                      </a:r>
                      <a:r>
                        <a:rPr lang="en-US" sz="1600" dirty="0">
                          <a:solidFill>
                            <a:schemeClr val="accent3">
                              <a:lumMod val="75000"/>
                            </a:schemeClr>
                          </a:solidFill>
                          <a:ea typeface="+mn-lt"/>
                          <a:cs typeface="+mn-lt"/>
                        </a:rPr>
                        <a:t>, France, the British and French agreed to appoint an Allied Supreme Commander on the Western Front, in place of the separate commanders they had been using, to better coordinate their efforts. Ferdinand Foch, Petain's highly regarded chief of staff, accepts the position</a:t>
                      </a:r>
                      <a:endParaRPr lang="en-US" sz="1600" dirty="0">
                        <a:solidFill>
                          <a:schemeClr val="accent3">
                            <a:lumMod val="75000"/>
                          </a:schemeClr>
                        </a:solidFill>
                      </a:endParaRPr>
                    </a:p>
                  </a:txBody>
                  <a:tcPr/>
                </a:tc>
                <a:extLst>
                  <a:ext uri="{0D108BD9-81ED-4DB2-BD59-A6C34878D82A}">
                    <a16:rowId xmlns:a16="http://schemas.microsoft.com/office/drawing/2014/main" val="1166078545"/>
                  </a:ext>
                </a:extLst>
              </a:tr>
              <a:tr h="370840">
                <a:tc>
                  <a:txBody>
                    <a:bodyPr/>
                    <a:lstStyle/>
                    <a:p>
                      <a:r>
                        <a:rPr lang="en-US" sz="1600" dirty="0">
                          <a:solidFill>
                            <a:schemeClr val="accent3">
                              <a:lumMod val="75000"/>
                            </a:schemeClr>
                          </a:solidFill>
                        </a:rPr>
                        <a:t>April 1, 1918</a:t>
                      </a:r>
                    </a:p>
                  </a:txBody>
                  <a:tcPr/>
                </a:tc>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Britain's Royal Air Force (RAF) is founded upon the merging of the Royal Flying Corps and Royal Naval Air Service</a:t>
                      </a:r>
                      <a:endParaRPr lang="en-US" sz="1600" dirty="0">
                        <a:solidFill>
                          <a:schemeClr val="accent3">
                            <a:lumMod val="75000"/>
                          </a:schemeClr>
                        </a:solidFill>
                      </a:endParaRPr>
                    </a:p>
                  </a:txBody>
                  <a:tcPr/>
                </a:tc>
                <a:extLst>
                  <a:ext uri="{0D108BD9-81ED-4DB2-BD59-A6C34878D82A}">
                    <a16:rowId xmlns:a16="http://schemas.microsoft.com/office/drawing/2014/main" val="4134839191"/>
                  </a:ext>
                </a:extLst>
              </a:tr>
              <a:tr h="370840">
                <a:tc>
                  <a:txBody>
                    <a:bodyPr/>
                    <a:lstStyle/>
                    <a:p>
                      <a:r>
                        <a:rPr lang="en-US" sz="1600" dirty="0">
                          <a:solidFill>
                            <a:schemeClr val="accent3">
                              <a:lumMod val="75000"/>
                            </a:schemeClr>
                          </a:solidFill>
                        </a:rPr>
                        <a:t>April 5, 1918</a:t>
                      </a:r>
                    </a:p>
                  </a:txBody>
                  <a:tcPr/>
                </a:tc>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General Erich Ludendorff called off Operation Michael offensive</a:t>
                      </a:r>
                      <a:endParaRPr lang="en-US" sz="1600" dirty="0">
                        <a:solidFill>
                          <a:schemeClr val="accent3">
                            <a:lumMod val="75000"/>
                          </a:schemeClr>
                        </a:solidFill>
                      </a:endParaRPr>
                    </a:p>
                  </a:txBody>
                  <a:tcPr/>
                </a:tc>
                <a:extLst>
                  <a:ext uri="{0D108BD9-81ED-4DB2-BD59-A6C34878D82A}">
                    <a16:rowId xmlns:a16="http://schemas.microsoft.com/office/drawing/2014/main" val="4029892915"/>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7171079"/>
                  </a:ext>
                </a:extLst>
              </a:tr>
            </a:tbl>
          </a:graphicData>
        </a:graphic>
      </p:graphicFrame>
      <p:sp>
        <p:nvSpPr>
          <p:cNvPr id="3" name="Title 1">
            <a:extLst>
              <a:ext uri="{FF2B5EF4-FFF2-40B4-BE49-F238E27FC236}">
                <a16:creationId xmlns:a16="http://schemas.microsoft.com/office/drawing/2014/main" id="{644BA9A0-3512-4127-8385-507B022BAFD1}"/>
              </a:ext>
            </a:extLst>
          </p:cNvPr>
          <p:cNvSpPr txBox="1">
            <a:spLocks/>
          </p:cNvSpPr>
          <p:nvPr/>
        </p:nvSpPr>
        <p:spPr>
          <a:xfrm>
            <a:off x="834818" y="586409"/>
            <a:ext cx="5070974" cy="440781"/>
          </a:xfrm>
          <a:prstGeom prst="rect">
            <a:avLst/>
          </a:prstGeom>
        </p:spPr>
        <p:txBody>
          <a:bodyPr>
            <a:no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US" sz="3600" dirty="0"/>
              <a:t>Battle Timeline</a:t>
            </a:r>
          </a:p>
        </p:txBody>
      </p:sp>
    </p:spTree>
    <p:extLst>
      <p:ext uri="{BB962C8B-B14F-4D97-AF65-F5344CB8AC3E}">
        <p14:creationId xmlns:p14="http://schemas.microsoft.com/office/powerpoint/2010/main" val="254718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B68B1BE-99C1-40C7-8A0B-74AD0E25E3B6}"/>
              </a:ext>
            </a:extLst>
          </p:cNvPr>
          <p:cNvGrpSpPr/>
          <p:nvPr/>
        </p:nvGrpSpPr>
        <p:grpSpPr>
          <a:xfrm>
            <a:off x="606220" y="350084"/>
            <a:ext cx="10977905" cy="6208247"/>
            <a:chOff x="606220" y="350084"/>
            <a:chExt cx="10977905" cy="6208247"/>
          </a:xfrm>
        </p:grpSpPr>
        <p:sp>
          <p:nvSpPr>
            <p:cNvPr id="3" name="Flowchart: Terminator 2">
              <a:extLst>
                <a:ext uri="{FF2B5EF4-FFF2-40B4-BE49-F238E27FC236}">
                  <a16:creationId xmlns:a16="http://schemas.microsoft.com/office/drawing/2014/main" id="{35F508B1-E005-4983-A65C-4605D3E75AF6}"/>
                </a:ext>
              </a:extLst>
            </p:cNvPr>
            <p:cNvSpPr/>
            <p:nvPr/>
          </p:nvSpPr>
          <p:spPr>
            <a:xfrm>
              <a:off x="2584174" y="1336484"/>
              <a:ext cx="1112393" cy="515094"/>
            </a:xfrm>
            <a:prstGeom prst="flowChartTerminator">
              <a:avLst/>
            </a:prstGeom>
            <a:solidFill>
              <a:schemeClr val="accent6"/>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schemeClr val="tx1"/>
                  </a:solidFill>
                </a:rPr>
                <a:t>New</a:t>
              </a:r>
            </a:p>
            <a:p>
              <a:pPr algn="ctr"/>
              <a:r>
                <a:rPr lang="en-US" sz="1200" b="1" dirty="0">
                  <a:solidFill>
                    <a:schemeClr val="tx1"/>
                  </a:solidFill>
                </a:rPr>
                <a:t>Simulation</a:t>
              </a:r>
            </a:p>
          </p:txBody>
        </p:sp>
        <p:sp>
          <p:nvSpPr>
            <p:cNvPr id="4" name="Rectangle: Rounded Corners 3">
              <a:extLst>
                <a:ext uri="{FF2B5EF4-FFF2-40B4-BE49-F238E27FC236}">
                  <a16:creationId xmlns:a16="http://schemas.microsoft.com/office/drawing/2014/main" id="{09CF9772-C7C6-4A09-9751-531ECF36841E}"/>
                </a:ext>
              </a:extLst>
            </p:cNvPr>
            <p:cNvSpPr/>
            <p:nvPr/>
          </p:nvSpPr>
          <p:spPr>
            <a:xfrm>
              <a:off x="6772769" y="1269997"/>
              <a:ext cx="1270553" cy="66592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SETUP</a:t>
              </a:r>
            </a:p>
          </p:txBody>
        </p:sp>
        <p:sp>
          <p:nvSpPr>
            <p:cNvPr id="5" name="Flowchart: Alternate Process 4">
              <a:extLst>
                <a:ext uri="{FF2B5EF4-FFF2-40B4-BE49-F238E27FC236}">
                  <a16:creationId xmlns:a16="http://schemas.microsoft.com/office/drawing/2014/main" id="{B7BAA6C8-5A23-4191-98DE-E1FE17D5864D}"/>
                </a:ext>
              </a:extLst>
            </p:cNvPr>
            <p:cNvSpPr/>
            <p:nvPr/>
          </p:nvSpPr>
          <p:spPr>
            <a:xfrm>
              <a:off x="9026461" y="1050203"/>
              <a:ext cx="2384828" cy="111305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Load Map</a:t>
              </a:r>
            </a:p>
            <a:p>
              <a:r>
                <a:rPr lang="en-US" sz="900" dirty="0"/>
                <a:t>Load Pre-Set British Positions</a:t>
              </a:r>
            </a:p>
            <a:p>
              <a:r>
                <a:rPr lang="en-US" sz="900" dirty="0"/>
                <a:t>Load Pre-Set British Retreat Locations</a:t>
              </a:r>
            </a:p>
            <a:p>
              <a:r>
                <a:rPr lang="en-US" sz="900" dirty="0"/>
                <a:t>Load Data</a:t>
              </a:r>
            </a:p>
            <a:p>
              <a:r>
                <a:rPr lang="en-US" sz="900" dirty="0"/>
                <a:t>Load German Division Supplies Graph</a:t>
              </a:r>
            </a:p>
            <a:p>
              <a:pPr algn="ctr"/>
              <a:endParaRPr lang="en-US" sz="1000" dirty="0"/>
            </a:p>
          </p:txBody>
        </p:sp>
        <p:cxnSp>
          <p:nvCxnSpPr>
            <p:cNvPr id="36" name="Straight Arrow Connector 35">
              <a:extLst>
                <a:ext uri="{FF2B5EF4-FFF2-40B4-BE49-F238E27FC236}">
                  <a16:creationId xmlns:a16="http://schemas.microsoft.com/office/drawing/2014/main" id="{20198634-F745-43FA-A8E5-E95E0940940B}"/>
                </a:ext>
              </a:extLst>
            </p:cNvPr>
            <p:cNvCxnSpPr>
              <a:cxnSpLocks/>
            </p:cNvCxnSpPr>
            <p:nvPr/>
          </p:nvCxnSpPr>
          <p:spPr>
            <a:xfrm flipV="1">
              <a:off x="3696567" y="1594031"/>
              <a:ext cx="897467" cy="5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3CEAB4-70A5-4F21-A230-78A1D5CA9E4D}"/>
                </a:ext>
              </a:extLst>
            </p:cNvPr>
            <p:cNvCxnSpPr>
              <a:cxnSpLocks/>
              <a:stCxn id="39" idx="3"/>
              <a:endCxn id="4" idx="1"/>
            </p:cNvCxnSpPr>
            <p:nvPr/>
          </p:nvCxnSpPr>
          <p:spPr>
            <a:xfrm>
              <a:off x="6237942" y="1596942"/>
              <a:ext cx="534827" cy="6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C66AE9D-F7D7-4CD5-9B58-9D6628F4E668}"/>
                </a:ext>
              </a:extLst>
            </p:cNvPr>
            <p:cNvGrpSpPr/>
            <p:nvPr/>
          </p:nvGrpSpPr>
          <p:grpSpPr>
            <a:xfrm>
              <a:off x="4600521" y="350084"/>
              <a:ext cx="1637421" cy="2493715"/>
              <a:chOff x="4594034" y="281387"/>
              <a:chExt cx="1637421" cy="2493715"/>
            </a:xfrm>
          </p:grpSpPr>
          <p:sp>
            <p:nvSpPr>
              <p:cNvPr id="39" name="Rectangle 38">
                <a:extLst>
                  <a:ext uri="{FF2B5EF4-FFF2-40B4-BE49-F238E27FC236}">
                    <a16:creationId xmlns:a16="http://schemas.microsoft.com/office/drawing/2014/main" id="{90E04A09-8EC2-452A-8016-E27444F3DF8D}"/>
                  </a:ext>
                </a:extLst>
              </p:cNvPr>
              <p:cNvSpPr/>
              <p:nvPr/>
            </p:nvSpPr>
            <p:spPr>
              <a:xfrm>
                <a:off x="4594034" y="281387"/>
                <a:ext cx="1637421" cy="249371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Flowchart: Preparation 11">
                <a:extLst>
                  <a:ext uri="{FF2B5EF4-FFF2-40B4-BE49-F238E27FC236}">
                    <a16:creationId xmlns:a16="http://schemas.microsoft.com/office/drawing/2014/main" id="{D611886F-3E23-4364-8BA8-FFD54928A000}"/>
                  </a:ext>
                </a:extLst>
              </p:cNvPr>
              <p:cNvSpPr/>
              <p:nvPr/>
            </p:nvSpPr>
            <p:spPr>
              <a:xfrm>
                <a:off x="4925106" y="535048"/>
                <a:ext cx="1060704" cy="61264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Reduce Rations Switch</a:t>
                </a:r>
              </a:p>
            </p:txBody>
          </p:sp>
          <p:sp>
            <p:nvSpPr>
              <p:cNvPr id="14" name="Flowchart: Preparation 13">
                <a:extLst>
                  <a:ext uri="{FF2B5EF4-FFF2-40B4-BE49-F238E27FC236}">
                    <a16:creationId xmlns:a16="http://schemas.microsoft.com/office/drawing/2014/main" id="{1124B2E1-1FE5-4CB8-B4FE-610E405CF4CB}"/>
                  </a:ext>
                </a:extLst>
              </p:cNvPr>
              <p:cNvSpPr/>
              <p:nvPr/>
            </p:nvSpPr>
            <p:spPr>
              <a:xfrm>
                <a:off x="4925106" y="1296220"/>
                <a:ext cx="1060704" cy="61264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German Attack Speed Slider</a:t>
                </a:r>
              </a:p>
            </p:txBody>
          </p:sp>
          <p:sp>
            <p:nvSpPr>
              <p:cNvPr id="16" name="Flowchart: Preparation 15">
                <a:extLst>
                  <a:ext uri="{FF2B5EF4-FFF2-40B4-BE49-F238E27FC236}">
                    <a16:creationId xmlns:a16="http://schemas.microsoft.com/office/drawing/2014/main" id="{5FB39701-6FC7-4C64-917F-33F1EEE78112}"/>
                  </a:ext>
                </a:extLst>
              </p:cNvPr>
              <p:cNvSpPr/>
              <p:nvPr/>
            </p:nvSpPr>
            <p:spPr>
              <a:xfrm>
                <a:off x="4887006" y="2057391"/>
                <a:ext cx="1060704" cy="61264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German Supply Speed</a:t>
                </a:r>
              </a:p>
              <a:p>
                <a:pPr algn="ctr"/>
                <a:r>
                  <a:rPr lang="en-US" sz="900" dirty="0"/>
                  <a:t>Slider</a:t>
                </a:r>
              </a:p>
            </p:txBody>
          </p:sp>
          <p:sp>
            <p:nvSpPr>
              <p:cNvPr id="44" name="TextBox 43">
                <a:extLst>
                  <a:ext uri="{FF2B5EF4-FFF2-40B4-BE49-F238E27FC236}">
                    <a16:creationId xmlns:a16="http://schemas.microsoft.com/office/drawing/2014/main" id="{795BB8AB-2F1F-4FE2-89BC-F4088EDC6FAA}"/>
                  </a:ext>
                </a:extLst>
              </p:cNvPr>
              <p:cNvSpPr txBox="1"/>
              <p:nvPr/>
            </p:nvSpPr>
            <p:spPr>
              <a:xfrm>
                <a:off x="4794072" y="281388"/>
                <a:ext cx="1361375" cy="246221"/>
              </a:xfrm>
              <a:prstGeom prst="rect">
                <a:avLst/>
              </a:prstGeom>
              <a:noFill/>
            </p:spPr>
            <p:txBody>
              <a:bodyPr wrap="square" rtlCol="0">
                <a:spAutoFit/>
              </a:bodyPr>
              <a:lstStyle/>
              <a:p>
                <a:pPr algn="ctr"/>
                <a:r>
                  <a:rPr lang="en-US" sz="1000" b="1" dirty="0"/>
                  <a:t>Gather Variables</a:t>
                </a:r>
              </a:p>
            </p:txBody>
          </p:sp>
        </p:grpSp>
        <p:cxnSp>
          <p:nvCxnSpPr>
            <p:cNvPr id="52" name="Straight Arrow Connector 51">
              <a:extLst>
                <a:ext uri="{FF2B5EF4-FFF2-40B4-BE49-F238E27FC236}">
                  <a16:creationId xmlns:a16="http://schemas.microsoft.com/office/drawing/2014/main" id="{70860F34-36EF-44A3-9085-DAFD966E8C3A}"/>
                </a:ext>
              </a:extLst>
            </p:cNvPr>
            <p:cNvCxnSpPr>
              <a:stCxn id="4" idx="3"/>
              <a:endCxn id="5" idx="1"/>
            </p:cNvCxnSpPr>
            <p:nvPr/>
          </p:nvCxnSpPr>
          <p:spPr>
            <a:xfrm>
              <a:off x="8043322" y="1602958"/>
              <a:ext cx="983139" cy="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80E5C9CC-5E11-4489-AEFD-5D524D4D7953}"/>
                </a:ext>
              </a:extLst>
            </p:cNvPr>
            <p:cNvSpPr/>
            <p:nvPr/>
          </p:nvSpPr>
          <p:spPr>
            <a:xfrm>
              <a:off x="9583598" y="2529996"/>
              <a:ext cx="1270553" cy="6659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t>GO</a:t>
              </a:r>
            </a:p>
          </p:txBody>
        </p:sp>
        <p:sp>
          <p:nvSpPr>
            <p:cNvPr id="55" name="Flowchart: Alternate Process 54">
              <a:extLst>
                <a:ext uri="{FF2B5EF4-FFF2-40B4-BE49-F238E27FC236}">
                  <a16:creationId xmlns:a16="http://schemas.microsoft.com/office/drawing/2014/main" id="{1CC7EF14-0E7A-49B8-BA03-D9CB21C5C498}"/>
                </a:ext>
              </a:extLst>
            </p:cNvPr>
            <p:cNvSpPr/>
            <p:nvPr/>
          </p:nvSpPr>
          <p:spPr>
            <a:xfrm>
              <a:off x="8853623" y="341873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Troops Advance</a:t>
              </a:r>
            </a:p>
          </p:txBody>
        </p:sp>
        <p:sp>
          <p:nvSpPr>
            <p:cNvPr id="57" name="Flowchart: Alternate Process 56">
              <a:extLst>
                <a:ext uri="{FF2B5EF4-FFF2-40B4-BE49-F238E27FC236}">
                  <a16:creationId xmlns:a16="http://schemas.microsoft.com/office/drawing/2014/main" id="{0AEFA601-E169-42FD-ABA6-2AEFC139C5D4}"/>
                </a:ext>
              </a:extLst>
            </p:cNvPr>
            <p:cNvSpPr/>
            <p:nvPr/>
          </p:nvSpPr>
          <p:spPr>
            <a:xfrm>
              <a:off x="8853623" y="398768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Troops Burn Supplies</a:t>
              </a:r>
            </a:p>
          </p:txBody>
        </p:sp>
        <p:sp>
          <p:nvSpPr>
            <p:cNvPr id="59" name="Flowchart: Alternate Process 58">
              <a:extLst>
                <a:ext uri="{FF2B5EF4-FFF2-40B4-BE49-F238E27FC236}">
                  <a16:creationId xmlns:a16="http://schemas.microsoft.com/office/drawing/2014/main" id="{D562B675-3B03-4E4A-90EF-1EF317CEE39F}"/>
                </a:ext>
              </a:extLst>
            </p:cNvPr>
            <p:cNvSpPr/>
            <p:nvPr/>
          </p:nvSpPr>
          <p:spPr>
            <a:xfrm>
              <a:off x="8853623" y="455663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Update Supplies Graph for German Divisions</a:t>
              </a:r>
            </a:p>
          </p:txBody>
        </p:sp>
        <p:sp>
          <p:nvSpPr>
            <p:cNvPr id="61" name="Flowchart: Alternate Process 60">
              <a:extLst>
                <a:ext uri="{FF2B5EF4-FFF2-40B4-BE49-F238E27FC236}">
                  <a16:creationId xmlns:a16="http://schemas.microsoft.com/office/drawing/2014/main" id="{74014106-D229-4D71-8EBA-A09B2C9803FA}"/>
                </a:ext>
              </a:extLst>
            </p:cNvPr>
            <p:cNvSpPr/>
            <p:nvPr/>
          </p:nvSpPr>
          <p:spPr>
            <a:xfrm>
              <a:off x="8853623" y="512558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British Retreat Along Appropriate Path</a:t>
              </a:r>
            </a:p>
          </p:txBody>
        </p:sp>
        <p:sp>
          <p:nvSpPr>
            <p:cNvPr id="63" name="Flowchart: Alternate Process 62">
              <a:extLst>
                <a:ext uri="{FF2B5EF4-FFF2-40B4-BE49-F238E27FC236}">
                  <a16:creationId xmlns:a16="http://schemas.microsoft.com/office/drawing/2014/main" id="{E04304AB-B5E0-4611-AA44-3346695EB13D}"/>
                </a:ext>
              </a:extLst>
            </p:cNvPr>
            <p:cNvSpPr/>
            <p:nvPr/>
          </p:nvSpPr>
          <p:spPr>
            <a:xfrm>
              <a:off x="8851418" y="569453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Date Advances Appropriately</a:t>
              </a:r>
            </a:p>
          </p:txBody>
        </p:sp>
        <p:sp>
          <p:nvSpPr>
            <p:cNvPr id="64" name="Diamond 63">
              <a:extLst>
                <a:ext uri="{FF2B5EF4-FFF2-40B4-BE49-F238E27FC236}">
                  <a16:creationId xmlns:a16="http://schemas.microsoft.com/office/drawing/2014/main" id="{0484A13A-5D28-4742-8023-5EE44AB6A1B3}"/>
                </a:ext>
              </a:extLst>
            </p:cNvPr>
            <p:cNvSpPr/>
            <p:nvPr/>
          </p:nvSpPr>
          <p:spPr>
            <a:xfrm>
              <a:off x="6577613" y="5384283"/>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Is German Troop Supply Threshold Met?</a:t>
              </a:r>
            </a:p>
          </p:txBody>
        </p:sp>
        <p:cxnSp>
          <p:nvCxnSpPr>
            <p:cNvPr id="66" name="Straight Arrow Connector 65">
              <a:extLst>
                <a:ext uri="{FF2B5EF4-FFF2-40B4-BE49-F238E27FC236}">
                  <a16:creationId xmlns:a16="http://schemas.microsoft.com/office/drawing/2014/main" id="{EEC8BC11-8283-4F38-A46B-CF8894C7EE91}"/>
                </a:ext>
              </a:extLst>
            </p:cNvPr>
            <p:cNvCxnSpPr>
              <a:stCxn id="5" idx="2"/>
              <a:endCxn id="54" idx="0"/>
            </p:cNvCxnSpPr>
            <p:nvPr/>
          </p:nvCxnSpPr>
          <p:spPr>
            <a:xfrm>
              <a:off x="10218875" y="2163256"/>
              <a:ext cx="0" cy="366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B30895-B6D9-4B80-90DC-0EDE5B1E5E32}"/>
                </a:ext>
              </a:extLst>
            </p:cNvPr>
            <p:cNvCxnSpPr>
              <a:stCxn id="54" idx="2"/>
              <a:endCxn id="55" idx="0"/>
            </p:cNvCxnSpPr>
            <p:nvPr/>
          </p:nvCxnSpPr>
          <p:spPr>
            <a:xfrm flipH="1">
              <a:off x="10218874" y="3195917"/>
              <a:ext cx="1"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08506B3-0BE5-4E88-90C2-6F2DE764665E}"/>
                </a:ext>
              </a:extLst>
            </p:cNvPr>
            <p:cNvCxnSpPr>
              <a:stCxn id="55" idx="2"/>
              <a:endCxn id="57" idx="0"/>
            </p:cNvCxnSpPr>
            <p:nvPr/>
          </p:nvCxnSpPr>
          <p:spPr>
            <a:xfrm>
              <a:off x="10218874" y="3764867"/>
              <a:ext cx="0"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9AFEF36-6F53-49D6-ADFE-FA28E368108E}"/>
                </a:ext>
              </a:extLst>
            </p:cNvPr>
            <p:cNvCxnSpPr>
              <a:stCxn id="57" idx="2"/>
              <a:endCxn id="59" idx="0"/>
            </p:cNvCxnSpPr>
            <p:nvPr/>
          </p:nvCxnSpPr>
          <p:spPr>
            <a:xfrm>
              <a:off x="10218874" y="4333817"/>
              <a:ext cx="0"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19D2FE5-C909-4F56-8EE2-6D1F41F25379}"/>
                </a:ext>
              </a:extLst>
            </p:cNvPr>
            <p:cNvCxnSpPr>
              <a:stCxn id="59" idx="2"/>
              <a:endCxn id="61" idx="0"/>
            </p:cNvCxnSpPr>
            <p:nvPr/>
          </p:nvCxnSpPr>
          <p:spPr>
            <a:xfrm>
              <a:off x="10218874" y="4902767"/>
              <a:ext cx="0"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D1D8BD2-E9F9-418F-8014-D11D3750E1AF}"/>
                </a:ext>
              </a:extLst>
            </p:cNvPr>
            <p:cNvCxnSpPr>
              <a:stCxn id="61" idx="2"/>
              <a:endCxn id="63" idx="0"/>
            </p:cNvCxnSpPr>
            <p:nvPr/>
          </p:nvCxnSpPr>
          <p:spPr>
            <a:xfrm flipH="1">
              <a:off x="10216669" y="5471717"/>
              <a:ext cx="2205"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6E5EB50-D110-4D16-91FC-C3E806D04DE2}"/>
                </a:ext>
              </a:extLst>
            </p:cNvPr>
            <p:cNvCxnSpPr>
              <a:stCxn id="63" idx="1"/>
              <a:endCxn id="64" idx="3"/>
            </p:cNvCxnSpPr>
            <p:nvPr/>
          </p:nvCxnSpPr>
          <p:spPr>
            <a:xfrm flipH="1" flipV="1">
              <a:off x="7887472" y="5867602"/>
              <a:ext cx="9639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Flowchart: Alternate Process 85">
              <a:extLst>
                <a:ext uri="{FF2B5EF4-FFF2-40B4-BE49-F238E27FC236}">
                  <a16:creationId xmlns:a16="http://schemas.microsoft.com/office/drawing/2014/main" id="{A1B1DB5A-109E-4187-8761-22904C16BA35}"/>
                </a:ext>
              </a:extLst>
            </p:cNvPr>
            <p:cNvSpPr/>
            <p:nvPr/>
          </p:nvSpPr>
          <p:spPr>
            <a:xfrm>
              <a:off x="5867291" y="4553191"/>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Division does not advance for X number of ticks</a:t>
              </a:r>
            </a:p>
          </p:txBody>
        </p:sp>
        <p:cxnSp>
          <p:nvCxnSpPr>
            <p:cNvPr id="88" name="Straight Arrow Connector 87">
              <a:extLst>
                <a:ext uri="{FF2B5EF4-FFF2-40B4-BE49-F238E27FC236}">
                  <a16:creationId xmlns:a16="http://schemas.microsoft.com/office/drawing/2014/main" id="{FFB20D97-0882-410E-A461-8E0DA580C2DA}"/>
                </a:ext>
              </a:extLst>
            </p:cNvPr>
            <p:cNvCxnSpPr>
              <a:stCxn id="64" idx="0"/>
              <a:endCxn id="86" idx="2"/>
            </p:cNvCxnSpPr>
            <p:nvPr/>
          </p:nvCxnSpPr>
          <p:spPr>
            <a:xfrm flipH="1" flipV="1">
              <a:off x="7232542" y="4899320"/>
              <a:ext cx="1" cy="484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Diamond 89">
              <a:extLst>
                <a:ext uri="{FF2B5EF4-FFF2-40B4-BE49-F238E27FC236}">
                  <a16:creationId xmlns:a16="http://schemas.microsoft.com/office/drawing/2014/main" id="{F1DE4A9F-AF9C-4C92-871E-9C52605E5DA8}"/>
                </a:ext>
              </a:extLst>
            </p:cNvPr>
            <p:cNvSpPr/>
            <p:nvPr/>
          </p:nvSpPr>
          <p:spPr>
            <a:xfrm>
              <a:off x="6577613" y="3270668"/>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Is German Supply Speed Faster?</a:t>
              </a:r>
            </a:p>
          </p:txBody>
        </p:sp>
        <p:cxnSp>
          <p:nvCxnSpPr>
            <p:cNvPr id="92" name="Straight Arrow Connector 91">
              <a:extLst>
                <a:ext uri="{FF2B5EF4-FFF2-40B4-BE49-F238E27FC236}">
                  <a16:creationId xmlns:a16="http://schemas.microsoft.com/office/drawing/2014/main" id="{917F13DB-236A-4AD8-8902-F6D9ABC35F8F}"/>
                </a:ext>
              </a:extLst>
            </p:cNvPr>
            <p:cNvCxnSpPr>
              <a:stCxn id="86" idx="0"/>
              <a:endCxn id="90" idx="2"/>
            </p:cNvCxnSpPr>
            <p:nvPr/>
          </p:nvCxnSpPr>
          <p:spPr>
            <a:xfrm flipV="1">
              <a:off x="7232542" y="4237306"/>
              <a:ext cx="1" cy="31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Flowchart: Alternate Process 93">
              <a:extLst>
                <a:ext uri="{FF2B5EF4-FFF2-40B4-BE49-F238E27FC236}">
                  <a16:creationId xmlns:a16="http://schemas.microsoft.com/office/drawing/2014/main" id="{600833A2-2083-4F92-AE59-9B748CA57F56}"/>
                </a:ext>
              </a:extLst>
            </p:cNvPr>
            <p:cNvSpPr/>
            <p:nvPr/>
          </p:nvSpPr>
          <p:spPr>
            <a:xfrm>
              <a:off x="3424945" y="3579734"/>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supply attrition slows</a:t>
              </a:r>
            </a:p>
          </p:txBody>
        </p:sp>
        <p:cxnSp>
          <p:nvCxnSpPr>
            <p:cNvPr id="96" name="Straight Arrow Connector 95">
              <a:extLst>
                <a:ext uri="{FF2B5EF4-FFF2-40B4-BE49-F238E27FC236}">
                  <a16:creationId xmlns:a16="http://schemas.microsoft.com/office/drawing/2014/main" id="{0A8ED2D9-8559-4D07-A5A1-56A7E141556E}"/>
                </a:ext>
              </a:extLst>
            </p:cNvPr>
            <p:cNvCxnSpPr>
              <a:stCxn id="90" idx="1"/>
              <a:endCxn id="94" idx="3"/>
            </p:cNvCxnSpPr>
            <p:nvPr/>
          </p:nvCxnSpPr>
          <p:spPr>
            <a:xfrm flipH="1" flipV="1">
              <a:off x="6155447" y="3752799"/>
              <a:ext cx="422166" cy="1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Diamond 97">
              <a:extLst>
                <a:ext uri="{FF2B5EF4-FFF2-40B4-BE49-F238E27FC236}">
                  <a16:creationId xmlns:a16="http://schemas.microsoft.com/office/drawing/2014/main" id="{F3DF2360-7BFC-48A2-A99A-8F8EEA6CBC89}"/>
                </a:ext>
              </a:extLst>
            </p:cNvPr>
            <p:cNvSpPr/>
            <p:nvPr/>
          </p:nvSpPr>
          <p:spPr>
            <a:xfrm>
              <a:off x="3802284" y="4150620"/>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How Far Did German  Troops Advance?</a:t>
              </a:r>
            </a:p>
          </p:txBody>
        </p:sp>
        <p:sp>
          <p:nvSpPr>
            <p:cNvPr id="100" name="Flowchart: Alternate Process 99">
              <a:extLst>
                <a:ext uri="{FF2B5EF4-FFF2-40B4-BE49-F238E27FC236}">
                  <a16:creationId xmlns:a16="http://schemas.microsoft.com/office/drawing/2014/main" id="{155B876B-BB09-4A9B-B5C7-F8344983A32F}"/>
                </a:ext>
              </a:extLst>
            </p:cNvPr>
            <p:cNvSpPr/>
            <p:nvPr/>
          </p:nvSpPr>
          <p:spPr>
            <a:xfrm>
              <a:off x="610297" y="4660294"/>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Tactics Succeed</a:t>
              </a:r>
            </a:p>
          </p:txBody>
        </p:sp>
        <p:sp>
          <p:nvSpPr>
            <p:cNvPr id="102" name="Diamond 101">
              <a:extLst>
                <a:ext uri="{FF2B5EF4-FFF2-40B4-BE49-F238E27FC236}">
                  <a16:creationId xmlns:a16="http://schemas.microsoft.com/office/drawing/2014/main" id="{BFB2C037-4DCB-4854-BF63-F380DF15E179}"/>
                </a:ext>
              </a:extLst>
            </p:cNvPr>
            <p:cNvSpPr/>
            <p:nvPr/>
          </p:nvSpPr>
          <p:spPr>
            <a:xfrm>
              <a:off x="3802283" y="5363753"/>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Farther Than Initial Line?</a:t>
              </a:r>
            </a:p>
          </p:txBody>
        </p:sp>
        <p:sp>
          <p:nvSpPr>
            <p:cNvPr id="104" name="Flowchart: Alternate Process 103">
              <a:extLst>
                <a:ext uri="{FF2B5EF4-FFF2-40B4-BE49-F238E27FC236}">
                  <a16:creationId xmlns:a16="http://schemas.microsoft.com/office/drawing/2014/main" id="{A88609D6-CE2F-4E02-9F62-D4F88C0E29A3}"/>
                </a:ext>
              </a:extLst>
            </p:cNvPr>
            <p:cNvSpPr/>
            <p:nvPr/>
          </p:nvSpPr>
          <p:spPr>
            <a:xfrm>
              <a:off x="606220" y="6102556"/>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Tactics Fail</a:t>
              </a:r>
            </a:p>
          </p:txBody>
        </p:sp>
        <p:pic>
          <p:nvPicPr>
            <p:cNvPr id="113" name="Graphic 112" descr="Stop">
              <a:extLst>
                <a:ext uri="{FF2B5EF4-FFF2-40B4-BE49-F238E27FC236}">
                  <a16:creationId xmlns:a16="http://schemas.microsoft.com/office/drawing/2014/main" id="{793877D4-3512-417F-A4A8-4D193CEE57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3618" y="5235551"/>
              <a:ext cx="675706" cy="675706"/>
            </a:xfrm>
            <a:prstGeom prst="rect">
              <a:avLst/>
            </a:prstGeom>
          </p:spPr>
        </p:pic>
        <p:cxnSp>
          <p:nvCxnSpPr>
            <p:cNvPr id="117" name="Connector: Elbow 116">
              <a:extLst>
                <a:ext uri="{FF2B5EF4-FFF2-40B4-BE49-F238E27FC236}">
                  <a16:creationId xmlns:a16="http://schemas.microsoft.com/office/drawing/2014/main" id="{96C6C059-1A81-4862-8CDB-9739B6573CC5}"/>
                </a:ext>
              </a:extLst>
            </p:cNvPr>
            <p:cNvCxnSpPr>
              <a:stCxn id="102" idx="1"/>
              <a:endCxn id="100" idx="3"/>
            </p:cNvCxnSpPr>
            <p:nvPr/>
          </p:nvCxnSpPr>
          <p:spPr>
            <a:xfrm rot="10800000">
              <a:off x="3340799" y="4833360"/>
              <a:ext cx="461484" cy="1013713"/>
            </a:xfrm>
            <a:prstGeom prst="bent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5F52CE27-DEC0-43DF-9BBC-1DAE3BE4BC60}"/>
                </a:ext>
              </a:extLst>
            </p:cNvPr>
            <p:cNvCxnSpPr>
              <a:stCxn id="102" idx="2"/>
              <a:endCxn id="104" idx="3"/>
            </p:cNvCxnSpPr>
            <p:nvPr/>
          </p:nvCxnSpPr>
          <p:spPr>
            <a:xfrm rot="5400000" flipH="1">
              <a:off x="3869583" y="5742761"/>
              <a:ext cx="54770" cy="1120491"/>
            </a:xfrm>
            <a:prstGeom prst="bentConnector4">
              <a:avLst>
                <a:gd name="adj1" fmla="val -417382"/>
                <a:gd name="adj2" fmla="val 79225"/>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4923A3D-719E-4D1D-9236-4194C36B7689}"/>
                </a:ext>
              </a:extLst>
            </p:cNvPr>
            <p:cNvSpPr txBox="1"/>
            <p:nvPr/>
          </p:nvSpPr>
          <p:spPr>
            <a:xfrm>
              <a:off x="3506066" y="5243826"/>
              <a:ext cx="410163" cy="246221"/>
            </a:xfrm>
            <a:prstGeom prst="rect">
              <a:avLst/>
            </a:prstGeom>
            <a:noFill/>
          </p:spPr>
          <p:txBody>
            <a:bodyPr wrap="square" rtlCol="0">
              <a:spAutoFit/>
            </a:bodyPr>
            <a:lstStyle/>
            <a:p>
              <a:r>
                <a:rPr lang="en-US" sz="1000" b="1" dirty="0"/>
                <a:t>Yes</a:t>
              </a:r>
            </a:p>
          </p:txBody>
        </p:sp>
        <p:sp>
          <p:nvSpPr>
            <p:cNvPr id="122" name="TextBox 121">
              <a:extLst>
                <a:ext uri="{FF2B5EF4-FFF2-40B4-BE49-F238E27FC236}">
                  <a16:creationId xmlns:a16="http://schemas.microsoft.com/office/drawing/2014/main" id="{6DFED7E7-80B1-4F2B-992A-440A50C2EBD0}"/>
                </a:ext>
              </a:extLst>
            </p:cNvPr>
            <p:cNvSpPr txBox="1"/>
            <p:nvPr/>
          </p:nvSpPr>
          <p:spPr>
            <a:xfrm>
              <a:off x="3648731" y="6312110"/>
              <a:ext cx="381000" cy="246221"/>
            </a:xfrm>
            <a:prstGeom prst="rect">
              <a:avLst/>
            </a:prstGeom>
            <a:noFill/>
          </p:spPr>
          <p:txBody>
            <a:bodyPr wrap="square" rtlCol="0">
              <a:spAutoFit/>
            </a:bodyPr>
            <a:lstStyle/>
            <a:p>
              <a:r>
                <a:rPr lang="en-US" sz="1000" b="1" dirty="0"/>
                <a:t>No</a:t>
              </a:r>
            </a:p>
          </p:txBody>
        </p:sp>
        <p:cxnSp>
          <p:nvCxnSpPr>
            <p:cNvPr id="132" name="Straight Arrow Connector 131">
              <a:extLst>
                <a:ext uri="{FF2B5EF4-FFF2-40B4-BE49-F238E27FC236}">
                  <a16:creationId xmlns:a16="http://schemas.microsoft.com/office/drawing/2014/main" id="{2AFA4F44-E7C6-40DD-9D8A-E37041BBC621}"/>
                </a:ext>
              </a:extLst>
            </p:cNvPr>
            <p:cNvCxnSpPr>
              <a:stCxn id="100" idx="2"/>
              <a:endCxn id="113" idx="0"/>
            </p:cNvCxnSpPr>
            <p:nvPr/>
          </p:nvCxnSpPr>
          <p:spPr>
            <a:xfrm flipH="1">
              <a:off x="1971471" y="5006423"/>
              <a:ext cx="4077" cy="229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87AB909-D10B-4700-946A-284CC2ECABA9}"/>
                </a:ext>
              </a:extLst>
            </p:cNvPr>
            <p:cNvCxnSpPr>
              <a:stCxn id="104" idx="0"/>
              <a:endCxn id="113" idx="2"/>
            </p:cNvCxnSpPr>
            <p:nvPr/>
          </p:nvCxnSpPr>
          <p:spPr>
            <a:xfrm flipV="1">
              <a:off x="1971471" y="5911257"/>
              <a:ext cx="0" cy="19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837A18C-86AC-4C96-BEE6-2FE44715F90B}"/>
                </a:ext>
              </a:extLst>
            </p:cNvPr>
            <p:cNvSpPr txBox="1"/>
            <p:nvPr/>
          </p:nvSpPr>
          <p:spPr>
            <a:xfrm>
              <a:off x="1220398" y="5478052"/>
              <a:ext cx="575437" cy="246221"/>
            </a:xfrm>
            <a:prstGeom prst="rect">
              <a:avLst/>
            </a:prstGeom>
            <a:noFill/>
          </p:spPr>
          <p:txBody>
            <a:bodyPr wrap="square" rtlCol="0">
              <a:spAutoFit/>
            </a:bodyPr>
            <a:lstStyle/>
            <a:p>
              <a:r>
                <a:rPr lang="en-US" sz="1000" b="1" dirty="0">
                  <a:solidFill>
                    <a:srgbClr val="FF0000"/>
                  </a:solidFill>
                </a:rPr>
                <a:t>STOP</a:t>
              </a:r>
            </a:p>
          </p:txBody>
        </p:sp>
        <p:cxnSp>
          <p:nvCxnSpPr>
            <p:cNvPr id="142" name="Straight Arrow Connector 141">
              <a:extLst>
                <a:ext uri="{FF2B5EF4-FFF2-40B4-BE49-F238E27FC236}">
                  <a16:creationId xmlns:a16="http://schemas.microsoft.com/office/drawing/2014/main" id="{9A11502C-1BCB-4D8E-81E8-E0C61840D91D}"/>
                </a:ext>
              </a:extLst>
            </p:cNvPr>
            <p:cNvCxnSpPr>
              <a:stCxn id="98" idx="2"/>
              <a:endCxn id="102" idx="0"/>
            </p:cNvCxnSpPr>
            <p:nvPr/>
          </p:nvCxnSpPr>
          <p:spPr>
            <a:xfrm flipH="1">
              <a:off x="4457213" y="5117258"/>
              <a:ext cx="1" cy="24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DCC82278-54E9-476D-BBE8-5205237D4D96}"/>
                </a:ext>
              </a:extLst>
            </p:cNvPr>
            <p:cNvSpPr txBox="1"/>
            <p:nvPr/>
          </p:nvSpPr>
          <p:spPr>
            <a:xfrm>
              <a:off x="6197013" y="3554460"/>
              <a:ext cx="422165" cy="246221"/>
            </a:xfrm>
            <a:prstGeom prst="rect">
              <a:avLst/>
            </a:prstGeom>
            <a:noFill/>
          </p:spPr>
          <p:txBody>
            <a:bodyPr wrap="square" rtlCol="0">
              <a:spAutoFit/>
            </a:bodyPr>
            <a:lstStyle/>
            <a:p>
              <a:r>
                <a:rPr lang="en-US" sz="1000" b="1" dirty="0"/>
                <a:t>Yes</a:t>
              </a:r>
            </a:p>
          </p:txBody>
        </p:sp>
        <p:sp>
          <p:nvSpPr>
            <p:cNvPr id="146" name="TextBox 145">
              <a:extLst>
                <a:ext uri="{FF2B5EF4-FFF2-40B4-BE49-F238E27FC236}">
                  <a16:creationId xmlns:a16="http://schemas.microsoft.com/office/drawing/2014/main" id="{3FB865C3-D5C5-4B34-890A-9709331AA776}"/>
                </a:ext>
              </a:extLst>
            </p:cNvPr>
            <p:cNvSpPr txBox="1"/>
            <p:nvPr/>
          </p:nvSpPr>
          <p:spPr>
            <a:xfrm>
              <a:off x="6833154" y="5080833"/>
              <a:ext cx="437205" cy="246221"/>
            </a:xfrm>
            <a:prstGeom prst="rect">
              <a:avLst/>
            </a:prstGeom>
            <a:noFill/>
          </p:spPr>
          <p:txBody>
            <a:bodyPr wrap="square" rtlCol="0">
              <a:spAutoFit/>
            </a:bodyPr>
            <a:lstStyle/>
            <a:p>
              <a:r>
                <a:rPr lang="en-US" sz="1000" b="1" dirty="0"/>
                <a:t>Yes</a:t>
              </a:r>
            </a:p>
          </p:txBody>
        </p:sp>
      </p:grpSp>
    </p:spTree>
    <p:extLst>
      <p:ext uri="{BB962C8B-B14F-4D97-AF65-F5344CB8AC3E}">
        <p14:creationId xmlns:p14="http://schemas.microsoft.com/office/powerpoint/2010/main" val="3467929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8" y="685800"/>
            <a:ext cx="5070974" cy="829917"/>
          </a:xfrm>
        </p:spPr>
        <p:txBody>
          <a:bodyPr>
            <a:noAutofit/>
          </a:bodyPr>
          <a:lstStyle/>
          <a:p>
            <a:r>
              <a:rPr lang="en-US" sz="3600" dirty="0"/>
              <a:t>Assumptions and Historical Accuracies</a:t>
            </a:r>
          </a:p>
        </p:txBody>
      </p:sp>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785122" y="1629462"/>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Terrain and weather conditions will not be considered  </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Static attack values will be used, although we know all troops are equally skilled</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Static win/loss values coordinates will be used, notwithstanding all troops retreat under same circumstances</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Historically accurate troops count and movement speed will be used</a:t>
            </a:r>
          </a:p>
          <a:p>
            <a:pPr marL="285750" indent="-285750">
              <a:buClr>
                <a:schemeClr val="accent3">
                  <a:lumMod val="75000"/>
                </a:schemeClr>
              </a:buClr>
              <a:buFont typeface="Wingdings" panose="05000000000000000000" pitchFamily="2" charset="2"/>
              <a:buChar char="§"/>
            </a:pPr>
            <a:endParaRPr lang="en-US" sz="1700" dirty="0">
              <a:solidFill>
                <a:schemeClr val="accent3">
                  <a:lumMod val="75000"/>
                </a:schemeClr>
              </a:solidFill>
              <a:ea typeface="+mn-lt"/>
              <a:cs typeface="+mn-lt"/>
            </a:endParaRPr>
          </a:p>
          <a:p>
            <a:pPr marL="285750" indent="-285750">
              <a:buClr>
                <a:schemeClr val="accent3">
                  <a:lumMod val="75000"/>
                </a:schemeClr>
              </a:buClr>
              <a:buFont typeface="Wingdings" panose="05000000000000000000" pitchFamily="2" charset="2"/>
              <a:buChar char="§"/>
            </a:pPr>
            <a:endParaRPr lang="en-US" sz="1700" dirty="0">
              <a:solidFill>
                <a:schemeClr val="accent3">
                  <a:lumMod val="75000"/>
                </a:schemeClr>
              </a:solidFill>
            </a:endParaRPr>
          </a:p>
        </p:txBody>
      </p:sp>
      <p:pic>
        <p:nvPicPr>
          <p:cNvPr id="5" name="Picture 3" descr="A person riding a horse drawn carriage&#10;&#10;Description automatically generated">
            <a:extLst>
              <a:ext uri="{FF2B5EF4-FFF2-40B4-BE49-F238E27FC236}">
                <a16:creationId xmlns:a16="http://schemas.microsoft.com/office/drawing/2014/main" id="{397CC9C9-0C39-42B4-8580-90F1DB2A97CB}"/>
              </a:ext>
            </a:extLst>
          </p:cNvPr>
          <p:cNvPicPr>
            <a:picLocks noChangeAspect="1"/>
          </p:cNvPicPr>
          <p:nvPr/>
        </p:nvPicPr>
        <p:blipFill>
          <a:blip r:embed="rId2"/>
          <a:stretch>
            <a:fillRect/>
          </a:stretch>
        </p:blipFill>
        <p:spPr>
          <a:xfrm>
            <a:off x="7062037" y="1007106"/>
            <a:ext cx="4616441" cy="3462331"/>
          </a:xfrm>
          <a:prstGeom prst="rect">
            <a:avLst/>
          </a:prstGeom>
        </p:spPr>
      </p:pic>
      <p:sp>
        <p:nvSpPr>
          <p:cNvPr id="10" name="TextBox 9">
            <a:extLst>
              <a:ext uri="{FF2B5EF4-FFF2-40B4-BE49-F238E27FC236}">
                <a16:creationId xmlns:a16="http://schemas.microsoft.com/office/drawing/2014/main" id="{A5D4AE1C-06F2-4613-934A-EB17116AC8A8}"/>
              </a:ext>
            </a:extLst>
          </p:cNvPr>
          <p:cNvSpPr txBox="1"/>
          <p:nvPr/>
        </p:nvSpPr>
        <p:spPr>
          <a:xfrm>
            <a:off x="7062037" y="4469437"/>
            <a:ext cx="4651228"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latin typeface="Arial"/>
                <a:cs typeface="Arial"/>
              </a:rPr>
              <a:t>British troops in retreat in March 1918</a:t>
            </a:r>
            <a:endParaRPr lang="en-US" sz="800">
              <a:solidFill>
                <a:schemeClr val="bg1"/>
              </a:solidFill>
              <a:latin typeface="Neue Haas Grotesk Text Pro"/>
              <a:cs typeface="Arial"/>
            </a:endParaRPr>
          </a:p>
          <a:p>
            <a:r>
              <a:rPr lang="en-US" sz="800">
                <a:solidFill>
                  <a:schemeClr val="bg1"/>
                </a:solidFill>
                <a:latin typeface="Arial"/>
                <a:cs typeface="Arial"/>
              </a:rPr>
              <a:t>(Source: Unknown)</a:t>
            </a:r>
          </a:p>
        </p:txBody>
      </p:sp>
    </p:spTree>
    <p:extLst>
      <p:ext uri="{BB962C8B-B14F-4D97-AF65-F5344CB8AC3E}">
        <p14:creationId xmlns:p14="http://schemas.microsoft.com/office/powerpoint/2010/main" val="3570066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AA07-643F-4FA1-AB2D-4ECF8C006969}"/>
              </a:ext>
            </a:extLst>
          </p:cNvPr>
          <p:cNvSpPr>
            <a:spLocks noGrp="1"/>
          </p:cNvSpPr>
          <p:nvPr>
            <p:ph type="title"/>
          </p:nvPr>
        </p:nvSpPr>
        <p:spPr>
          <a:xfrm>
            <a:off x="838200" y="681037"/>
            <a:ext cx="10515600" cy="640867"/>
          </a:xfrm>
        </p:spPr>
        <p:txBody>
          <a:bodyPr>
            <a:normAutofit/>
          </a:bodyPr>
          <a:lstStyle/>
          <a:p>
            <a:r>
              <a:rPr lang="en-US" sz="3600" dirty="0"/>
              <a:t>Key Agents and Behaviors</a:t>
            </a:r>
          </a:p>
        </p:txBody>
      </p:sp>
      <p:sp>
        <p:nvSpPr>
          <p:cNvPr id="3" name="Content Placeholder 2">
            <a:extLst>
              <a:ext uri="{FF2B5EF4-FFF2-40B4-BE49-F238E27FC236}">
                <a16:creationId xmlns:a16="http://schemas.microsoft.com/office/drawing/2014/main" id="{5C451836-CC12-4CBB-9CEA-58D169E1D8EF}"/>
              </a:ext>
            </a:extLst>
          </p:cNvPr>
          <p:cNvSpPr>
            <a:spLocks noGrp="1"/>
          </p:cNvSpPr>
          <p:nvPr>
            <p:ph sz="half" idx="1"/>
          </p:nvPr>
        </p:nvSpPr>
        <p:spPr/>
        <p:txBody>
          <a:bodyPr>
            <a:normAutofit fontScale="85000" lnSpcReduction="10000"/>
          </a:bodyPr>
          <a:lstStyle/>
          <a:p>
            <a:pPr marL="228600" indent="0">
              <a:buNone/>
            </a:pPr>
            <a:r>
              <a:rPr lang="en-US" b="1" dirty="0"/>
              <a:t>Germans</a:t>
            </a:r>
          </a:p>
          <a:p>
            <a:pPr marL="114300" indent="0">
              <a:buClr>
                <a:schemeClr val="accent3">
                  <a:lumMod val="75000"/>
                </a:schemeClr>
              </a:buClr>
              <a:buNone/>
            </a:pPr>
            <a:r>
              <a:rPr lang="en-US" sz="1700" b="1" dirty="0">
                <a:solidFill>
                  <a:schemeClr val="accent3">
                    <a:lumMod val="75000"/>
                  </a:schemeClr>
                </a:solidFill>
                <a:ea typeface="+mn-lt"/>
                <a:cs typeface="+mn-lt"/>
              </a:rPr>
              <a:t>Attacking Divisions</a:t>
            </a:r>
          </a:p>
          <a:p>
            <a:pPr marL="400050" indent="-285750">
              <a:buClr>
                <a:schemeClr val="accent3">
                  <a:lumMod val="75000"/>
                </a:schemeClr>
              </a:buClr>
              <a:buFont typeface="Wingdings"/>
              <a:buChar char="§"/>
            </a:pPr>
            <a:r>
              <a:rPr lang="en-US" sz="1700" dirty="0">
                <a:solidFill>
                  <a:schemeClr val="accent3">
                    <a:lumMod val="75000"/>
                  </a:schemeClr>
                </a:solidFill>
                <a:ea typeface="+mn-lt"/>
                <a:cs typeface="+mn-lt"/>
              </a:rPr>
              <a:t>1 square right to left per second</a:t>
            </a:r>
          </a:p>
          <a:p>
            <a:pPr marL="742950" lvl="1" indent="-285750">
              <a:buClr>
                <a:schemeClr val="accent3">
                  <a:lumMod val="75000"/>
                </a:schemeClr>
              </a:buClr>
              <a:buFont typeface="Wingdings"/>
              <a:buChar char="§"/>
            </a:pPr>
            <a:r>
              <a:rPr lang="en-US" sz="1300" dirty="0">
                <a:solidFill>
                  <a:schemeClr val="accent3">
                    <a:lumMod val="75000"/>
                  </a:schemeClr>
                </a:solidFill>
                <a:ea typeface="+mn-lt"/>
                <a:cs typeface="+mn-lt"/>
              </a:rPr>
              <a:t>Affected by the slider</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+1 attack/sec </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100 health</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Variable weight parameters</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Variable speed parameters</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Potential bonuses and detriments depending on certain conditions </a:t>
            </a:r>
            <a:endParaRPr lang="en-US" sz="1600" dirty="0">
              <a:solidFill>
                <a:schemeClr val="accent3">
                  <a:lumMod val="75000"/>
                </a:schemeClr>
              </a:solidFill>
            </a:endParaRPr>
          </a:p>
          <a:p>
            <a:pPr marL="228600" indent="0">
              <a:buNone/>
            </a:pPr>
            <a:endParaRPr lang="en-US" sz="1600" dirty="0"/>
          </a:p>
          <a:p>
            <a:pPr marL="228600" indent="0">
              <a:buNone/>
            </a:pPr>
            <a:r>
              <a:rPr lang="en-US" dirty="0">
                <a:solidFill>
                  <a:schemeClr val="bg1"/>
                </a:solidFill>
                <a:ea typeface="+mn-lt"/>
                <a:cs typeface="+mn-lt"/>
              </a:rPr>
              <a:t>1 square right to left per second</a:t>
            </a:r>
            <a:endParaRPr lang="en-US" dirty="0"/>
          </a:p>
        </p:txBody>
      </p:sp>
      <p:sp>
        <p:nvSpPr>
          <p:cNvPr id="4" name="Content Placeholder 3">
            <a:extLst>
              <a:ext uri="{FF2B5EF4-FFF2-40B4-BE49-F238E27FC236}">
                <a16:creationId xmlns:a16="http://schemas.microsoft.com/office/drawing/2014/main" id="{481A7EC6-7C6B-404C-9788-3EB27EE303E1}"/>
              </a:ext>
            </a:extLst>
          </p:cNvPr>
          <p:cNvSpPr>
            <a:spLocks noGrp="1"/>
          </p:cNvSpPr>
          <p:nvPr>
            <p:ph sz="half" idx="2"/>
          </p:nvPr>
        </p:nvSpPr>
        <p:spPr/>
        <p:txBody>
          <a:bodyPr>
            <a:normAutofit fontScale="85000" lnSpcReduction="10000"/>
          </a:bodyPr>
          <a:lstStyle/>
          <a:p>
            <a:pPr marL="228600" indent="0">
              <a:buNone/>
            </a:pPr>
            <a:r>
              <a:rPr lang="en-US" b="1" dirty="0"/>
              <a:t>British</a:t>
            </a:r>
          </a:p>
          <a:p>
            <a:pPr marL="114300" indent="0">
              <a:buClr>
                <a:schemeClr val="accent3">
                  <a:lumMod val="75000"/>
                </a:schemeClr>
              </a:buClr>
              <a:buNone/>
            </a:pPr>
            <a:r>
              <a:rPr lang="en-US" sz="1700" b="1" dirty="0">
                <a:solidFill>
                  <a:schemeClr val="accent3">
                    <a:lumMod val="75000"/>
                  </a:schemeClr>
                </a:solidFill>
                <a:ea typeface="+mn-lt"/>
                <a:cs typeface="+mn-lt"/>
              </a:rPr>
              <a:t>Defending Divisions</a:t>
            </a:r>
          </a:p>
          <a:p>
            <a:pPr marL="400050" indent="-285750">
              <a:buClr>
                <a:schemeClr val="accent3">
                  <a:lumMod val="75000"/>
                </a:schemeClr>
              </a:buClr>
            </a:pPr>
            <a:r>
              <a:rPr lang="en-US" sz="1700" dirty="0">
                <a:solidFill>
                  <a:schemeClr val="accent3">
                    <a:lumMod val="75000"/>
                  </a:schemeClr>
                </a:solidFill>
                <a:ea typeface="+mn-lt"/>
                <a:cs typeface="+mn-lt"/>
              </a:rPr>
              <a:t>Retreats when overrun </a:t>
            </a:r>
            <a:endParaRPr lang="en-US" sz="1700" dirty="0">
              <a:solidFill>
                <a:schemeClr val="accent3">
                  <a:lumMod val="75000"/>
                </a:schemeClr>
              </a:solidFill>
            </a:endParaRPr>
          </a:p>
          <a:p>
            <a:pPr marL="400050" indent="-285750">
              <a:buClr>
                <a:schemeClr val="accent3">
                  <a:lumMod val="75000"/>
                </a:schemeClr>
              </a:buClr>
            </a:pPr>
            <a:r>
              <a:rPr lang="en-US" sz="1700" dirty="0">
                <a:solidFill>
                  <a:schemeClr val="accent3">
                    <a:lumMod val="75000"/>
                  </a:schemeClr>
                </a:solidFill>
                <a:ea typeface="+mn-lt"/>
                <a:cs typeface="+mn-lt"/>
              </a:rPr>
              <a:t>+.75 attack/sec </a:t>
            </a:r>
          </a:p>
          <a:p>
            <a:pPr marL="400050" indent="-285750">
              <a:buClr>
                <a:schemeClr val="accent3">
                  <a:lumMod val="75000"/>
                </a:schemeClr>
              </a:buClr>
            </a:pPr>
            <a:r>
              <a:rPr lang="en-US" sz="1700" dirty="0">
                <a:solidFill>
                  <a:schemeClr val="accent3">
                    <a:lumMod val="75000"/>
                  </a:schemeClr>
                </a:solidFill>
                <a:ea typeface="+mn-lt"/>
                <a:cs typeface="+mn-lt"/>
              </a:rPr>
              <a:t>100 health</a:t>
            </a:r>
          </a:p>
          <a:p>
            <a:pPr marL="400050" indent="-285750">
              <a:buClr>
                <a:schemeClr val="accent3">
                  <a:lumMod val="75000"/>
                </a:schemeClr>
              </a:buClr>
            </a:pPr>
            <a:r>
              <a:rPr lang="en-US" sz="1700" dirty="0">
                <a:solidFill>
                  <a:schemeClr val="accent3">
                    <a:lumMod val="75000"/>
                  </a:schemeClr>
                </a:solidFill>
                <a:ea typeface="+mn-lt"/>
                <a:cs typeface="+mn-lt"/>
              </a:rPr>
              <a:t>Potential speed boost when overrun </a:t>
            </a:r>
          </a:p>
          <a:p>
            <a:pPr marL="400050" indent="-285750">
              <a:buClr>
                <a:schemeClr val="accent3">
                  <a:lumMod val="75000"/>
                </a:schemeClr>
              </a:buClr>
            </a:pPr>
            <a:r>
              <a:rPr lang="en-US" sz="1700" dirty="0">
                <a:solidFill>
                  <a:schemeClr val="accent3">
                    <a:lumMod val="75000"/>
                  </a:schemeClr>
                </a:solidFill>
                <a:ea typeface="+mn-lt"/>
                <a:cs typeface="+mn-lt"/>
              </a:rPr>
              <a:t>Potential health boost when “regrouped” after retreat </a:t>
            </a:r>
            <a:endParaRPr lang="en-US" sz="1700" b="1" dirty="0">
              <a:solidFill>
                <a:schemeClr val="accent3">
                  <a:lumMod val="75000"/>
                </a:schemeClr>
              </a:solidFill>
            </a:endParaRPr>
          </a:p>
        </p:txBody>
      </p:sp>
    </p:spTree>
    <p:extLst>
      <p:ext uri="{BB962C8B-B14F-4D97-AF65-F5344CB8AC3E}">
        <p14:creationId xmlns:p14="http://schemas.microsoft.com/office/powerpoint/2010/main" val="504970239"/>
      </p:ext>
    </p:extLst>
  </p:cSld>
  <p:clrMapOvr>
    <a:masterClrMapping/>
  </p:clrMapOvr>
</p:sld>
</file>

<file path=ppt/theme/theme1.xml><?xml version="1.0" encoding="utf-8"?>
<a:theme xmlns:a="http://schemas.openxmlformats.org/drawingml/2006/main" name="LuminousVTI">
  <a:themeElements>
    <a:clrScheme name="AnalogousFromLightSeedLeftStep">
      <a:dk1>
        <a:srgbClr val="000000"/>
      </a:dk1>
      <a:lt1>
        <a:srgbClr val="FFFFFF"/>
      </a:lt1>
      <a:dk2>
        <a:srgbClr val="33351E"/>
      </a:dk2>
      <a:lt2>
        <a:srgbClr val="E8E2E3"/>
      </a:lt2>
      <a:accent1>
        <a:srgbClr val="63AF9D"/>
      </a:accent1>
      <a:accent2>
        <a:srgbClr val="56B376"/>
      </a:accent2>
      <a:accent3>
        <a:srgbClr val="62B25C"/>
      </a:accent3>
      <a:accent4>
        <a:srgbClr val="80AE53"/>
      </a:accent4>
      <a:accent5>
        <a:srgbClr val="A0A662"/>
      </a:accent5>
      <a:accent6>
        <a:srgbClr val="BC9C58"/>
      </a:accent6>
      <a:hlink>
        <a:srgbClr val="AE697A"/>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367</TotalTime>
  <Words>1398</Words>
  <Application>Microsoft Office PowerPoint</Application>
  <PresentationFormat>Widescreen</PresentationFormat>
  <Paragraphs>164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vt:lpstr>
      <vt:lpstr>Avenir Next LT Pro (Body)</vt:lpstr>
      <vt:lpstr>Neue Haas Grotesk Text Pro</vt:lpstr>
      <vt:lpstr>Sabon Next LT</vt:lpstr>
      <vt:lpstr>Wingdings</vt:lpstr>
      <vt:lpstr>LuminousVTI</vt:lpstr>
      <vt:lpstr>PowerPoint Presentation</vt:lpstr>
      <vt:lpstr>Introduction</vt:lpstr>
      <vt:lpstr>Research Question</vt:lpstr>
      <vt:lpstr>Battle Summary</vt:lpstr>
      <vt:lpstr>Battle Summary (Cont’d)</vt:lpstr>
      <vt:lpstr>PowerPoint Presentation</vt:lpstr>
      <vt:lpstr>PowerPoint Presentation</vt:lpstr>
      <vt:lpstr>Assumptions and Historical Accuracies</vt:lpstr>
      <vt:lpstr>Key Agents and Behaviors</vt:lpstr>
      <vt:lpstr>Agent Behavior Examples</vt:lpstr>
      <vt:lpstr>Model Implementation and Status Code</vt:lpstr>
      <vt:lpstr>Running Model</vt:lpstr>
      <vt:lpstr>Model Next Steps and Challenges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Bisi Adedokun</dc:creator>
  <cp:lastModifiedBy>Bisi Adedokun</cp:lastModifiedBy>
  <cp:revision>46</cp:revision>
  <dcterms:created xsi:type="dcterms:W3CDTF">2020-10-26T16:00:47Z</dcterms:created>
  <dcterms:modified xsi:type="dcterms:W3CDTF">2020-10-26T22:08:37Z</dcterms:modified>
</cp:coreProperties>
</file>